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1" r:id="rId5"/>
    <p:sldId id="263" r:id="rId6"/>
    <p:sldId id="264" r:id="rId7"/>
    <p:sldId id="265" r:id="rId8"/>
    <p:sldId id="266" r:id="rId9"/>
    <p:sldId id="267" r:id="rId10"/>
    <p:sldId id="268" r:id="rId11"/>
    <p:sldId id="269" r:id="rId12"/>
    <p:sldId id="272"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EBD3F-691F-45C4-86F9-0A657616531A}" v="63" dt="2023-04-29T01:57:56.081"/>
    <p1510:client id="{D3096508-F017-6BEC-0A6B-4498F8CE3DD6}" v="9" dt="2023-04-29T01:55:49.723"/>
    <p1510:client id="{E8240D1F-F547-4EAB-9063-86C25383FBD3}" v="487" dt="2023-04-29T03:20:26.092"/>
    <p1510:client id="{F99F5724-429F-4615-AD61-E458FE1162F5}" v="160" dt="2023-04-29T03:30:07.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4/28/2023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4/28/2023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datasets/altruistdelhite04/loan-prediction-problem-dataset?select=train_u6lujuX_CVtuZ9i.cs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817661"/>
          </a:xfrm>
        </p:spPr>
        <p:txBody>
          <a:bodyPr>
            <a:normAutofit/>
          </a:bodyPr>
          <a:lstStyle/>
          <a:p>
            <a:pPr algn="ctr"/>
            <a:r>
              <a:rPr lang="en-IN" sz="2400" b="1">
                <a:effectLst/>
                <a:ea typeface="Arial" panose="020B0604020202020204" pitchFamily="34" charset="0"/>
                <a:cs typeface="Calibri" panose="020F0502020204030204" pitchFamily="34" charset="0"/>
              </a:rPr>
              <a:t>Prediction of Loan Approval using Machine Learning Algorithms</a:t>
            </a:r>
            <a:br>
              <a:rPr lang="en-IN" sz="2400">
                <a:effectLst/>
                <a:ea typeface="Arial" panose="020B0604020202020204" pitchFamily="34" charset="0"/>
              </a:rPr>
            </a:br>
            <a:endParaRPr lang="en-US" sz="240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flipV="1">
            <a:off x="2460889" y="6209658"/>
            <a:ext cx="6857999" cy="45719"/>
          </a:xfrm>
        </p:spPr>
        <p:txBody>
          <a:bodyPr>
            <a:normAutofit fontScale="25000" lnSpcReduction="20000"/>
          </a:bodyPr>
          <a:lstStyle/>
          <a:p>
            <a:pPr algn="ctr"/>
            <a:endParaRPr lang="en-US"/>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9733C8B-1ADD-5A29-66A3-E1BDE390C3FF}"/>
              </a:ext>
            </a:extLst>
          </p:cNvPr>
          <p:cNvSpPr>
            <a:spLocks noGrp="1"/>
          </p:cNvSpPr>
          <p:nvPr>
            <p:ph type="title"/>
          </p:nvPr>
        </p:nvSpPr>
        <p:spPr>
          <a:xfrm>
            <a:off x="1019015" y="1093787"/>
            <a:ext cx="3059969" cy="4697413"/>
          </a:xfrm>
        </p:spPr>
        <p:txBody>
          <a:bodyPr>
            <a:normAutofit/>
          </a:bodyPr>
          <a:lstStyle/>
          <a:p>
            <a:r>
              <a:rPr lang="en-IN"/>
              <a:t>References</a:t>
            </a:r>
          </a:p>
        </p:txBody>
      </p:sp>
      <p:sp useBgFill="1">
        <p:nvSpPr>
          <p:cNvPr id="98"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04E18D-3C06-5CB5-2888-97673681E545}"/>
              </a:ext>
            </a:extLst>
          </p:cNvPr>
          <p:cNvSpPr>
            <a:spLocks noGrp="1"/>
          </p:cNvSpPr>
          <p:nvPr>
            <p:ph idx="1"/>
          </p:nvPr>
        </p:nvSpPr>
        <p:spPr>
          <a:xfrm>
            <a:off x="5215466" y="488950"/>
            <a:ext cx="6666971" cy="5842000"/>
          </a:xfrm>
        </p:spPr>
        <p:txBody>
          <a:bodyPr>
            <a:noAutofit/>
          </a:bodyPr>
          <a:lstStyle/>
          <a:p>
            <a:pPr marL="342900" lvl="0" indent="-342900">
              <a:lnSpc>
                <a:spcPct val="110000"/>
              </a:lnSpc>
              <a:buFont typeface="+mj-lt"/>
              <a:buAutoNum type="arabicPeriod"/>
            </a:pPr>
            <a:r>
              <a:rPr lang="en-IN" sz="1300" dirty="0">
                <a:effectLst/>
                <a:ea typeface="Arial" panose="020B0604020202020204" pitchFamily="34" charset="0"/>
              </a:rPr>
              <a:t> Mohammad Ahmad Sheikh, Amit Kumar Goel, Tapas Kumar, "An Approach for Prediction of Loan Approval using Machine Learning Algorithm," 2020 International Conference on Electronics and Sustainable Communication Systems, ISBN: 978-1-7281-4108-4</a:t>
            </a:r>
          </a:p>
          <a:p>
            <a:pPr marL="342900" lvl="0" indent="-342900">
              <a:lnSpc>
                <a:spcPct val="110000"/>
              </a:lnSpc>
              <a:buFont typeface="+mj-lt"/>
              <a:buAutoNum type="arabicPeriod"/>
            </a:pPr>
            <a:r>
              <a:rPr lang="en-IN" sz="1300" dirty="0">
                <a:effectLst/>
                <a:ea typeface="Arial" panose="020B0604020202020204" pitchFamily="34" charset="0"/>
              </a:rPr>
              <a:t>Kashvi </a:t>
            </a:r>
            <a:r>
              <a:rPr lang="en-IN" sz="1300" dirty="0" err="1">
                <a:effectLst/>
                <a:ea typeface="Arial" panose="020B0604020202020204" pitchFamily="34" charset="0"/>
              </a:rPr>
              <a:t>Taunk</a:t>
            </a:r>
            <a:r>
              <a:rPr lang="en-IN" sz="1300" dirty="0">
                <a:effectLst/>
                <a:ea typeface="Arial" panose="020B0604020202020204" pitchFamily="34" charset="0"/>
              </a:rPr>
              <a:t>, Sanjukta De, Srishti Verma, Aleena </a:t>
            </a:r>
            <a:r>
              <a:rPr lang="en-IN" sz="1300" dirty="0" err="1">
                <a:effectLst/>
                <a:ea typeface="Arial" panose="020B0604020202020204" pitchFamily="34" charset="0"/>
              </a:rPr>
              <a:t>Swetapadma</a:t>
            </a:r>
            <a:r>
              <a:rPr lang="en-IN" sz="1300" dirty="0">
                <a:effectLst/>
                <a:ea typeface="Arial" panose="020B0604020202020204" pitchFamily="34" charset="0"/>
              </a:rPr>
              <a:t>, “A Brief Review of Nearest </a:t>
            </a:r>
            <a:r>
              <a:rPr lang="en-IN" sz="1300" dirty="0" err="1">
                <a:effectLst/>
                <a:ea typeface="Arial" panose="020B0604020202020204" pitchFamily="34" charset="0"/>
              </a:rPr>
              <a:t>Neighbor</a:t>
            </a:r>
            <a:r>
              <a:rPr lang="en-IN" sz="1300" dirty="0">
                <a:effectLst/>
                <a:ea typeface="Arial" panose="020B0604020202020204" pitchFamily="34" charset="0"/>
              </a:rPr>
              <a:t> Algorithm for Learning and Classification”, 2019 International Conference on Intelligent Computing and Control Systems, ISBN: 978-1-5386-8113-8</a:t>
            </a:r>
          </a:p>
          <a:p>
            <a:pPr marL="342900" lvl="0" indent="-342900">
              <a:lnSpc>
                <a:spcPct val="110000"/>
              </a:lnSpc>
              <a:buFont typeface="+mj-lt"/>
              <a:buAutoNum type="arabicPeriod"/>
            </a:pPr>
            <a:r>
              <a:rPr lang="en-IN" sz="1300" dirty="0">
                <a:effectLst/>
                <a:ea typeface="Arial" panose="020B0604020202020204" pitchFamily="34" charset="0"/>
              </a:rPr>
              <a:t>Mohamed </a:t>
            </a:r>
            <a:r>
              <a:rPr lang="en-IN" sz="1300" dirty="0" err="1">
                <a:effectLst/>
                <a:ea typeface="Arial" panose="020B0604020202020204" pitchFamily="34" charset="0"/>
              </a:rPr>
              <a:t>Alaradi</a:t>
            </a:r>
            <a:r>
              <a:rPr lang="en-IN" sz="1300" dirty="0">
                <a:effectLst/>
                <a:ea typeface="Arial" panose="020B0604020202020204" pitchFamily="34" charset="0"/>
              </a:rPr>
              <a:t>, Sawsan </a:t>
            </a:r>
            <a:r>
              <a:rPr lang="en-IN" sz="1300" dirty="0" err="1">
                <a:effectLst/>
                <a:ea typeface="Arial" panose="020B0604020202020204" pitchFamily="34" charset="0"/>
              </a:rPr>
              <a:t>Hilal</a:t>
            </a:r>
            <a:r>
              <a:rPr lang="en-IN" sz="1300" dirty="0">
                <a:effectLst/>
                <a:ea typeface="Arial" panose="020B0604020202020204" pitchFamily="34" charset="0"/>
              </a:rPr>
              <a:t>,” Tree-Based Methods for Loan Approval”, 2020, International Conference on Data Analytics for Business and Industry: Way Towards a Sustainable Economy </a:t>
            </a:r>
          </a:p>
          <a:p>
            <a:pPr marL="342900" lvl="0" indent="-342900">
              <a:lnSpc>
                <a:spcPct val="110000"/>
              </a:lnSpc>
              <a:buFont typeface="+mj-lt"/>
              <a:buAutoNum type="arabicPeriod"/>
            </a:pPr>
            <a:r>
              <a:rPr lang="en-IN" sz="1300" dirty="0">
                <a:effectLst/>
                <a:ea typeface="Arial" panose="020B0604020202020204" pitchFamily="34" charset="0"/>
              </a:rPr>
              <a:t>Sourish Ghosh, Anasuya Dasgupta, Aleena </a:t>
            </a:r>
            <a:r>
              <a:rPr lang="en-IN" sz="1300" dirty="0" err="1">
                <a:effectLst/>
                <a:ea typeface="Arial" panose="020B0604020202020204" pitchFamily="34" charset="0"/>
              </a:rPr>
              <a:t>Swetapadma</a:t>
            </a:r>
            <a:r>
              <a:rPr lang="en-IN" sz="1300" dirty="0">
                <a:effectLst/>
                <a:ea typeface="Arial" panose="020B0604020202020204" pitchFamily="34" charset="0"/>
              </a:rPr>
              <a:t>, “A Study on Support Vector Machine based Linear and Non-Linear Pattern Classification”, 2019, International Conference on Intelligent Sustainable Systems, ISBN: 978-1-5386-7799-5</a:t>
            </a:r>
          </a:p>
          <a:p>
            <a:pPr marL="342900" lvl="0" indent="-342900">
              <a:lnSpc>
                <a:spcPct val="110000"/>
              </a:lnSpc>
              <a:buFont typeface="+mj-lt"/>
              <a:buAutoNum type="arabicPeriod"/>
            </a:pPr>
            <a:r>
              <a:rPr lang="en-IN" sz="1300" dirty="0">
                <a:effectLst/>
                <a:ea typeface="Arial" panose="020B0604020202020204" pitchFamily="34" charset="0"/>
              </a:rPr>
              <a:t>K. Arun, G. Ishan, and K. </a:t>
            </a:r>
            <a:r>
              <a:rPr lang="en-IN" sz="1300" dirty="0" err="1">
                <a:effectLst/>
                <a:ea typeface="Arial" panose="020B0604020202020204" pitchFamily="34" charset="0"/>
              </a:rPr>
              <a:t>Sanmeet</a:t>
            </a:r>
            <a:r>
              <a:rPr lang="en-IN" sz="1300" dirty="0">
                <a:effectLst/>
                <a:ea typeface="Arial" panose="020B0604020202020204" pitchFamily="34" charset="0"/>
              </a:rPr>
              <a:t>, “Loan Approval Prediction based on Machine Learning Approach”, IOSR Journal of Computer Engineering, pp. 18-21, 2009. </a:t>
            </a:r>
          </a:p>
          <a:p>
            <a:pPr marL="342900" lvl="0" indent="-342900">
              <a:lnSpc>
                <a:spcPct val="110000"/>
              </a:lnSpc>
              <a:buFont typeface="+mj-lt"/>
              <a:buAutoNum type="arabicPeriod"/>
            </a:pPr>
            <a:r>
              <a:rPr lang="en-IN" sz="1300" dirty="0">
                <a:effectLst/>
                <a:ea typeface="Arial" panose="020B0604020202020204" pitchFamily="34" charset="0"/>
              </a:rPr>
              <a:t>V. </a:t>
            </a:r>
            <a:r>
              <a:rPr lang="en-IN" sz="1300" dirty="0" err="1">
                <a:effectLst/>
                <a:ea typeface="Arial" panose="020B0604020202020204" pitchFamily="34" charset="0"/>
              </a:rPr>
              <a:t>Nagajyothi</a:t>
            </a:r>
            <a:r>
              <a:rPr lang="en-IN" sz="1300" dirty="0">
                <a:effectLst/>
                <a:ea typeface="Arial" panose="020B0604020202020204" pitchFamily="34" charset="0"/>
              </a:rPr>
              <a:t>, “Loan approval prediction using KNN, decision Tree and Naïve Bayes models”, International Journal of Engineering in Computer Science, vol. 2, pp. 32-37, 2020.</a:t>
            </a:r>
          </a:p>
          <a:p>
            <a:pPr marL="342900" lvl="0" indent="-342900">
              <a:lnSpc>
                <a:spcPct val="110000"/>
              </a:lnSpc>
              <a:buFont typeface="+mj-lt"/>
              <a:buAutoNum type="arabicPeriod"/>
            </a:pPr>
            <a:r>
              <a:rPr lang="en-IN" sz="1300" dirty="0">
                <a:effectLst/>
                <a:ea typeface="Arial" panose="020B0604020202020204" pitchFamily="34" charset="0"/>
              </a:rPr>
              <a:t>R. Kumar, V. Jain, P.S. Sharma, S. Awasthi, and G. Jha. “Prediction of Loan Approval using Machine Learning”, International Journal of Advanced Science and Technology, vol. 28, pp. 455-460, 2019.</a:t>
            </a:r>
          </a:p>
          <a:p>
            <a:pPr marL="342900" lvl="0" indent="-342900">
              <a:lnSpc>
                <a:spcPct val="110000"/>
              </a:lnSpc>
              <a:buFont typeface="+mj-lt"/>
              <a:buAutoNum type="arabicPeriod"/>
            </a:pPr>
            <a:r>
              <a:rPr lang="en-IN" sz="1300" u="sng" dirty="0">
                <a:effectLst/>
                <a:ea typeface="Arial" panose="020B0604020202020204" pitchFamily="34" charset="0"/>
                <a:hlinkClick r:id="rId2"/>
              </a:rPr>
              <a:t>https://www.kaggle.com/datasets/altruistdelhite04/loan-prediction-problem-dataset?select=train_u6lujuX_CVtuZ9i.csv</a:t>
            </a:r>
            <a:endParaRPr lang="en-IN" sz="1300" dirty="0">
              <a:effectLst/>
              <a:ea typeface="Arial" panose="020B0604020202020204" pitchFamily="34" charset="0"/>
            </a:endParaRPr>
          </a:p>
          <a:p>
            <a:pPr>
              <a:lnSpc>
                <a:spcPct val="110000"/>
              </a:lnSpc>
            </a:pPr>
            <a:endParaRPr lang="en-IN" sz="1300" dirty="0"/>
          </a:p>
        </p:txBody>
      </p:sp>
    </p:spTree>
    <p:extLst>
      <p:ext uri="{BB962C8B-B14F-4D97-AF65-F5344CB8AC3E}">
        <p14:creationId xmlns:p14="http://schemas.microsoft.com/office/powerpoint/2010/main" val="67009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E0777692-6C24-59DC-ACCA-E46C55840281}"/>
              </a:ext>
            </a:extLst>
          </p:cNvPr>
          <p:cNvSpPr>
            <a:spLocks noGrp="1"/>
          </p:cNvSpPr>
          <p:nvPr>
            <p:ph type="title"/>
          </p:nvPr>
        </p:nvSpPr>
        <p:spPr>
          <a:xfrm>
            <a:off x="4996697" y="618518"/>
            <a:ext cx="6050713" cy="1478570"/>
          </a:xfrm>
        </p:spPr>
        <p:txBody>
          <a:bodyPr>
            <a:normAutofit/>
          </a:bodyPr>
          <a:lstStyle/>
          <a:p>
            <a:r>
              <a:rPr lang="en-IN"/>
              <a:t>Group Members</a:t>
            </a:r>
          </a:p>
        </p:txBody>
      </p:sp>
      <p:pic>
        <p:nvPicPr>
          <p:cNvPr id="5" name="Picture 4" descr="One in a crowd">
            <a:extLst>
              <a:ext uri="{FF2B5EF4-FFF2-40B4-BE49-F238E27FC236}">
                <a16:creationId xmlns:a16="http://schemas.microsoft.com/office/drawing/2014/main" id="{395BAF5F-850C-C799-927B-0A5FC0405D73}"/>
              </a:ext>
            </a:extLst>
          </p:cNvPr>
          <p:cNvPicPr>
            <a:picLocks noChangeAspect="1"/>
          </p:cNvPicPr>
          <p:nvPr/>
        </p:nvPicPr>
        <p:blipFill rotWithShape="1">
          <a:blip r:embed="rId4"/>
          <a:srcRect l="28747" r="20557"/>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aphicFrame>
        <p:nvGraphicFramePr>
          <p:cNvPr id="4" name="Table 5">
            <a:extLst>
              <a:ext uri="{FF2B5EF4-FFF2-40B4-BE49-F238E27FC236}">
                <a16:creationId xmlns:a16="http://schemas.microsoft.com/office/drawing/2014/main" id="{8F41DCD0-2E5E-8A4B-E94D-A22DC39C5990}"/>
              </a:ext>
            </a:extLst>
          </p:cNvPr>
          <p:cNvGraphicFramePr>
            <a:graphicFrameLocks noGrp="1"/>
          </p:cNvGraphicFramePr>
          <p:nvPr>
            <p:extLst>
              <p:ext uri="{D42A27DB-BD31-4B8C-83A1-F6EECF244321}">
                <p14:modId xmlns:p14="http://schemas.microsoft.com/office/powerpoint/2010/main" val="193407623"/>
              </p:ext>
            </p:extLst>
          </p:nvPr>
        </p:nvGraphicFramePr>
        <p:xfrm>
          <a:off x="4967843" y="2028700"/>
          <a:ext cx="5133602" cy="2412016"/>
        </p:xfrm>
        <a:graphic>
          <a:graphicData uri="http://schemas.openxmlformats.org/drawingml/2006/table">
            <a:tbl>
              <a:tblPr firstRow="1" bandRow="1">
                <a:tableStyleId>{2D5ABB26-0587-4C30-8999-92F81FD0307C}</a:tableStyleId>
              </a:tblPr>
              <a:tblGrid>
                <a:gridCol w="3772888">
                  <a:extLst>
                    <a:ext uri="{9D8B030D-6E8A-4147-A177-3AD203B41FA5}">
                      <a16:colId xmlns:a16="http://schemas.microsoft.com/office/drawing/2014/main" val="1832257370"/>
                    </a:ext>
                  </a:extLst>
                </a:gridCol>
                <a:gridCol w="1360714">
                  <a:extLst>
                    <a:ext uri="{9D8B030D-6E8A-4147-A177-3AD203B41FA5}">
                      <a16:colId xmlns:a16="http://schemas.microsoft.com/office/drawing/2014/main" val="2706776512"/>
                    </a:ext>
                  </a:extLst>
                </a:gridCol>
              </a:tblGrid>
              <a:tr h="603004">
                <a:tc>
                  <a:txBody>
                    <a:bodyPr/>
                    <a:lstStyle/>
                    <a:p>
                      <a:pPr lvl="0" algn="l">
                        <a:buNone/>
                      </a:pPr>
                      <a:r>
                        <a:rPr lang="en-IN" sz="2400" b="0" i="0" u="none" strike="noStrike" noProof="0">
                          <a:solidFill>
                            <a:srgbClr val="FFFFFF"/>
                          </a:solidFill>
                          <a:latin typeface="TW Cen MT"/>
                        </a:rPr>
                        <a:t>Chaitanya Kamlekar</a:t>
                      </a:r>
                      <a:endParaRPr lang="en-US" err="1"/>
                    </a:p>
                  </a:txBody>
                  <a:tcPr anchor="ctr">
                    <a:lnL w="0">
                      <a:noFill/>
                    </a:lnL>
                    <a:lnR w="0">
                      <a:noFill/>
                    </a:lnR>
                    <a:lnT w="0">
                      <a:noFill/>
                    </a:lnT>
                    <a:lnB w="0">
                      <a:noFill/>
                    </a:lnB>
                  </a:tcPr>
                </a:tc>
                <a:tc>
                  <a:txBody>
                    <a:bodyPr/>
                    <a:lstStyle/>
                    <a:p>
                      <a:pPr lvl="0" algn="l">
                        <a:buNone/>
                      </a:pPr>
                      <a:r>
                        <a:rPr lang="en-IN" sz="1600" b="0" i="0" u="none" strike="noStrike" noProof="0">
                          <a:solidFill>
                            <a:srgbClr val="FFFFFF"/>
                          </a:solidFill>
                          <a:latin typeface="TW Cen MT"/>
                        </a:rPr>
                        <a:t>700741248</a:t>
                      </a:r>
                      <a:endParaRPr lang="en-US" sz="1600"/>
                    </a:p>
                  </a:txBody>
                  <a:tcPr anchor="ctr">
                    <a:lnL w="0">
                      <a:noFill/>
                    </a:lnL>
                    <a:lnR w="0">
                      <a:noFill/>
                    </a:lnR>
                    <a:lnT w="0">
                      <a:noFill/>
                    </a:lnT>
                    <a:lnB w="0">
                      <a:noFill/>
                    </a:lnB>
                  </a:tcPr>
                </a:tc>
                <a:extLst>
                  <a:ext uri="{0D108BD9-81ED-4DB2-BD59-A6C34878D82A}">
                    <a16:rowId xmlns:a16="http://schemas.microsoft.com/office/drawing/2014/main" val="156602523"/>
                  </a:ext>
                </a:extLst>
              </a:tr>
              <a:tr h="603004">
                <a:tc>
                  <a:txBody>
                    <a:bodyPr/>
                    <a:lstStyle/>
                    <a:p>
                      <a:pPr lvl="0" algn="l">
                        <a:buNone/>
                      </a:pPr>
                      <a:r>
                        <a:rPr lang="en-IN" sz="2400" b="0" i="0" u="none" strike="noStrike" noProof="0">
                          <a:solidFill>
                            <a:srgbClr val="FFFFFF"/>
                          </a:solidFill>
                          <a:latin typeface="TW Cen MT"/>
                        </a:rPr>
                        <a:t>Murali Yaswanth Motamarri</a:t>
                      </a:r>
                      <a:endParaRPr lang="en-US" err="1"/>
                    </a:p>
                  </a:txBody>
                  <a:tcPr anchor="ctr">
                    <a:lnL w="0">
                      <a:noFill/>
                    </a:lnL>
                    <a:lnR w="0">
                      <a:noFill/>
                    </a:lnR>
                    <a:lnT w="0">
                      <a:noFill/>
                    </a:lnT>
                    <a:lnB w="0">
                      <a:noFill/>
                    </a:lnB>
                  </a:tcPr>
                </a:tc>
                <a:tc>
                  <a:txBody>
                    <a:bodyPr/>
                    <a:lstStyle/>
                    <a:p>
                      <a:pPr lvl="0" algn="l">
                        <a:buNone/>
                      </a:pPr>
                      <a:r>
                        <a:rPr lang="en-IN" sz="1600" b="0" i="0" u="none" strike="noStrike" noProof="0">
                          <a:solidFill>
                            <a:srgbClr val="FFFFFF"/>
                          </a:solidFill>
                          <a:latin typeface="TW Cen MT"/>
                        </a:rPr>
                        <a:t>700741647</a:t>
                      </a:r>
                      <a:endParaRPr lang="en-US" sz="1600"/>
                    </a:p>
                  </a:txBody>
                  <a:tcPr anchor="ctr">
                    <a:lnL w="0">
                      <a:noFill/>
                    </a:lnL>
                    <a:lnR w="0">
                      <a:noFill/>
                    </a:lnR>
                    <a:lnT w="0">
                      <a:noFill/>
                    </a:lnT>
                    <a:lnB w="0">
                      <a:noFill/>
                    </a:lnB>
                  </a:tcPr>
                </a:tc>
                <a:extLst>
                  <a:ext uri="{0D108BD9-81ED-4DB2-BD59-A6C34878D82A}">
                    <a16:rowId xmlns:a16="http://schemas.microsoft.com/office/drawing/2014/main" val="901487013"/>
                  </a:ext>
                </a:extLst>
              </a:tr>
              <a:tr h="603004">
                <a:tc>
                  <a:txBody>
                    <a:bodyPr/>
                    <a:lstStyle/>
                    <a:p>
                      <a:pPr lvl="0" algn="l">
                        <a:buNone/>
                      </a:pPr>
                      <a:r>
                        <a:rPr lang="en-IN" sz="2400" b="0" i="0" u="none" strike="noStrike" noProof="0">
                          <a:solidFill>
                            <a:srgbClr val="FFFFFF"/>
                          </a:solidFill>
                          <a:latin typeface="TW Cen MT"/>
                        </a:rPr>
                        <a:t>Hirthik Rahul Siripurapu</a:t>
                      </a:r>
                      <a:endParaRPr lang="en-US"/>
                    </a:p>
                  </a:txBody>
                  <a:tcPr anchor="ctr">
                    <a:lnL w="0">
                      <a:noFill/>
                    </a:lnL>
                    <a:lnR w="0">
                      <a:noFill/>
                    </a:lnR>
                    <a:lnT w="0">
                      <a:noFill/>
                    </a:lnT>
                    <a:lnB w="0">
                      <a:noFill/>
                    </a:lnB>
                  </a:tcPr>
                </a:tc>
                <a:tc>
                  <a:txBody>
                    <a:bodyPr/>
                    <a:lstStyle/>
                    <a:p>
                      <a:pPr lvl="0" algn="l">
                        <a:buNone/>
                      </a:pPr>
                      <a:r>
                        <a:rPr lang="en-IN" sz="1600" b="0" i="0" u="none" strike="noStrike" noProof="0">
                          <a:solidFill>
                            <a:srgbClr val="FFFFFF"/>
                          </a:solidFill>
                          <a:latin typeface="TW Cen MT"/>
                        </a:rPr>
                        <a:t>700743845</a:t>
                      </a:r>
                      <a:endParaRPr lang="en-US" sz="1600"/>
                    </a:p>
                  </a:txBody>
                  <a:tcPr anchor="ctr">
                    <a:lnL w="0">
                      <a:noFill/>
                    </a:lnL>
                    <a:lnR w="0">
                      <a:noFill/>
                    </a:lnR>
                    <a:lnT w="0">
                      <a:noFill/>
                    </a:lnT>
                    <a:lnB w="0">
                      <a:noFill/>
                    </a:lnB>
                  </a:tcPr>
                </a:tc>
                <a:extLst>
                  <a:ext uri="{0D108BD9-81ED-4DB2-BD59-A6C34878D82A}">
                    <a16:rowId xmlns:a16="http://schemas.microsoft.com/office/drawing/2014/main" val="3084207613"/>
                  </a:ext>
                </a:extLst>
              </a:tr>
              <a:tr h="603004">
                <a:tc>
                  <a:txBody>
                    <a:bodyPr/>
                    <a:lstStyle/>
                    <a:p>
                      <a:pPr lvl="0" algn="l">
                        <a:buNone/>
                      </a:pPr>
                      <a:r>
                        <a:rPr lang="en-IN" sz="2400" b="0" i="0" u="none" strike="noStrike" noProof="0">
                          <a:solidFill>
                            <a:srgbClr val="FFFFFF"/>
                          </a:solidFill>
                          <a:latin typeface="TW Cen MT"/>
                        </a:rPr>
                        <a:t>Uttam Kumar Gowda Matta</a:t>
                      </a:r>
                      <a:endParaRPr lang="en-US"/>
                    </a:p>
                  </a:txBody>
                  <a:tcPr anchor="ctr">
                    <a:lnL w="0">
                      <a:noFill/>
                    </a:lnL>
                    <a:lnR w="0">
                      <a:noFill/>
                    </a:lnR>
                    <a:lnT w="0">
                      <a:noFill/>
                    </a:lnT>
                    <a:lnB w="0">
                      <a:noFill/>
                    </a:lnB>
                  </a:tcPr>
                </a:tc>
                <a:tc>
                  <a:txBody>
                    <a:bodyPr/>
                    <a:lstStyle/>
                    <a:p>
                      <a:pPr lvl="0" algn="l">
                        <a:buNone/>
                      </a:pPr>
                      <a:r>
                        <a:rPr lang="en-IN" sz="1600" b="0" i="0" u="none" strike="noStrike" noProof="0">
                          <a:solidFill>
                            <a:srgbClr val="FFFFFF"/>
                          </a:solidFill>
                          <a:latin typeface="TW Cen MT"/>
                        </a:rPr>
                        <a:t>700740581</a:t>
                      </a:r>
                      <a:endParaRPr lang="en-US" sz="1600"/>
                    </a:p>
                  </a:txBody>
                  <a:tcPr anchor="ctr">
                    <a:lnL w="0">
                      <a:noFill/>
                    </a:lnL>
                    <a:lnR w="0">
                      <a:noFill/>
                    </a:lnR>
                    <a:lnT w="0">
                      <a:noFill/>
                    </a:lnT>
                    <a:lnB w="0">
                      <a:noFill/>
                    </a:lnB>
                  </a:tcPr>
                </a:tc>
                <a:extLst>
                  <a:ext uri="{0D108BD9-81ED-4DB2-BD59-A6C34878D82A}">
                    <a16:rowId xmlns:a16="http://schemas.microsoft.com/office/drawing/2014/main" val="2445051664"/>
                  </a:ext>
                </a:extLst>
              </a:tr>
            </a:tbl>
          </a:graphicData>
        </a:graphic>
      </p:graphicFrame>
    </p:spTree>
    <p:extLst>
      <p:ext uri="{BB962C8B-B14F-4D97-AF65-F5344CB8AC3E}">
        <p14:creationId xmlns:p14="http://schemas.microsoft.com/office/powerpoint/2010/main" val="373581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62">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5"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6="http://schemas.microsoft.com/office/drawing/2014/main" xmlns:p14="http://schemas.microsoft.com/office/powerpoint/2010/main" xmlns:dgm="http://schemas.openxmlformats.org/drawingml/2006/diagram" xmlns:a14="http://schemas.microsoft.com/office/drawing/2010/main" xmlns="">
                <a:solidFill>
                  <a:srgbClr val="FFFFFF"/>
                </a:solidFill>
              </a14:hiddenFill>
            </a:ext>
          </a:extLst>
        </p:spPr>
      </p:pic>
      <p:grpSp>
        <p:nvGrpSpPr>
          <p:cNvPr id="67" name="Group 66">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10"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11"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1"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12"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3"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13"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5"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6"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7"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8"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79"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0"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1"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2"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3"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4"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sp>
        <p:sp>
          <p:nvSpPr>
            <p:cNvPr id="85"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6"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7"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8"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89"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90"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91"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92"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93"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94"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02CC82B-A4DA-C80E-C481-E0FAE7A6ABEE}"/>
              </a:ext>
            </a:extLst>
          </p:cNvPr>
          <p:cNvSpPr>
            <a:spLocks noGrp="1"/>
          </p:cNvSpPr>
          <p:nvPr>
            <p:ph type="title"/>
          </p:nvPr>
        </p:nvSpPr>
        <p:spPr>
          <a:xfrm>
            <a:off x="853330" y="1254035"/>
            <a:ext cx="2926190" cy="4002222"/>
          </a:xfrm>
        </p:spPr>
        <p:txBody>
          <a:bodyPr>
            <a:normAutofit/>
          </a:bodyPr>
          <a:lstStyle/>
          <a:p>
            <a:r>
              <a:rPr lang="en-US" sz="2800">
                <a:solidFill>
                  <a:srgbClr val="FFFFFF"/>
                </a:solidFill>
              </a:rPr>
              <a:t>Roles, responsibilities and contribution</a:t>
            </a:r>
            <a:endParaRPr lang="en-IN" sz="2800">
              <a:solidFill>
                <a:srgbClr val="FFFFFF"/>
              </a:solidFill>
            </a:endParaRPr>
          </a:p>
        </p:txBody>
      </p:sp>
      <p:sp useBgFill="1">
        <p:nvSpPr>
          <p:cNvPr id="96"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99"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0"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1"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2"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4"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5"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6"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7"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p>
        <p:sp>
          <p:nvSpPr>
            <p:cNvPr id="108"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sp>
      </p:grpSp>
      <p:graphicFrame>
        <p:nvGraphicFramePr>
          <p:cNvPr id="114" name="Table 6">
            <a:extLst>
              <a:ext uri="{FF2B5EF4-FFF2-40B4-BE49-F238E27FC236}">
                <a16:creationId xmlns:a16="http://schemas.microsoft.com/office/drawing/2014/main" id="{9BE40AC5-5334-F435-8C39-7F17CFC8EE7C}"/>
              </a:ext>
            </a:extLst>
          </p:cNvPr>
          <p:cNvGraphicFramePr>
            <a:graphicFrameLocks noGrp="1"/>
          </p:cNvGraphicFramePr>
          <p:nvPr>
            <p:ph idx="1"/>
            <p:extLst>
              <p:ext uri="{D42A27DB-BD31-4B8C-83A1-F6EECF244321}">
                <p14:modId xmlns:p14="http://schemas.microsoft.com/office/powerpoint/2010/main" val="1383821447"/>
              </p:ext>
            </p:extLst>
          </p:nvPr>
        </p:nvGraphicFramePr>
        <p:xfrm>
          <a:off x="4423954" y="1522147"/>
          <a:ext cx="6296299" cy="3466002"/>
        </p:xfrm>
        <a:graphic>
          <a:graphicData uri="http://schemas.openxmlformats.org/drawingml/2006/table">
            <a:tbl>
              <a:tblPr firstRow="1" bandRow="1">
                <a:noFill/>
                <a:tableStyleId>{5C22544A-7EE6-4342-B048-85BDC9FD1C3A}</a:tableStyleId>
              </a:tblPr>
              <a:tblGrid>
                <a:gridCol w="2305812">
                  <a:extLst>
                    <a:ext uri="{9D8B030D-6E8A-4147-A177-3AD203B41FA5}">
                      <a16:colId xmlns:a16="http://schemas.microsoft.com/office/drawing/2014/main" val="373973701"/>
                    </a:ext>
                  </a:extLst>
                </a:gridCol>
                <a:gridCol w="2731942">
                  <a:extLst>
                    <a:ext uri="{9D8B030D-6E8A-4147-A177-3AD203B41FA5}">
                      <a16:colId xmlns:a16="http://schemas.microsoft.com/office/drawing/2014/main" val="1832115077"/>
                    </a:ext>
                  </a:extLst>
                </a:gridCol>
                <a:gridCol w="1258545">
                  <a:extLst>
                    <a:ext uri="{9D8B030D-6E8A-4147-A177-3AD203B41FA5}">
                      <a16:colId xmlns:a16="http://schemas.microsoft.com/office/drawing/2014/main" val="28786834"/>
                    </a:ext>
                  </a:extLst>
                </a:gridCol>
              </a:tblGrid>
              <a:tr h="489074">
                <a:tc>
                  <a:txBody>
                    <a:bodyPr/>
                    <a:lstStyle/>
                    <a:p>
                      <a:pPr algn="ctr">
                        <a:lnSpc>
                          <a:spcPct val="115000"/>
                        </a:lnSpc>
                      </a:pPr>
                      <a:r>
                        <a:rPr lang="en-IN" sz="1500" b="1" cap="none" spc="0">
                          <a:solidFill>
                            <a:schemeClr val="tx1"/>
                          </a:solidFill>
                          <a:effectLst/>
                          <a:latin typeface="+mn-lt"/>
                          <a:ea typeface="Arial" panose="020B0604020202020204" pitchFamily="34" charset="0"/>
                        </a:rPr>
                        <a:t>Person</a:t>
                      </a:r>
                    </a:p>
                  </a:txBody>
                  <a:tcPr marL="0" marR="65094" marT="26037" marB="195283">
                    <a:lnL w="12700" cmpd="sng">
                      <a:noFill/>
                    </a:lnL>
                    <a:lnR w="12700" cmpd="sng">
                      <a:noFill/>
                    </a:lnR>
                    <a:lnT w="28575" cap="flat" cmpd="sng" algn="ctr">
                      <a:solidFill>
                        <a:schemeClr val="tx1"/>
                      </a:solidFill>
                      <a:prstDash val="solid"/>
                    </a:lnT>
                    <a:lnB w="38100" cmpd="sng">
                      <a:noFill/>
                    </a:lnB>
                    <a:noFill/>
                  </a:tcPr>
                </a:tc>
                <a:tc>
                  <a:txBody>
                    <a:bodyPr/>
                    <a:lstStyle/>
                    <a:p>
                      <a:pPr algn="ctr">
                        <a:lnSpc>
                          <a:spcPct val="115000"/>
                        </a:lnSpc>
                      </a:pPr>
                      <a:r>
                        <a:rPr lang="en-IN" sz="1500" b="1" cap="none" spc="0">
                          <a:solidFill>
                            <a:schemeClr val="tx1"/>
                          </a:solidFill>
                          <a:effectLst/>
                          <a:latin typeface="+mn-lt"/>
                          <a:ea typeface="Arial" panose="020B0604020202020204" pitchFamily="34" charset="0"/>
                        </a:rPr>
                        <a:t>Task</a:t>
                      </a:r>
                    </a:p>
                  </a:txBody>
                  <a:tcPr marL="0" marR="65094" marT="26037" marB="195283">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500" b="1" cap="none" spc="0">
                          <a:solidFill>
                            <a:schemeClr val="tx1"/>
                          </a:solidFill>
                          <a:latin typeface="+mn-lt"/>
                        </a:rPr>
                        <a:t>contribution</a:t>
                      </a:r>
                      <a:endParaRPr lang="en-IN" sz="1500" b="1" cap="none" spc="0">
                        <a:solidFill>
                          <a:schemeClr val="tx1"/>
                        </a:solidFill>
                        <a:latin typeface="+mn-lt"/>
                      </a:endParaRPr>
                    </a:p>
                  </a:txBody>
                  <a:tcPr marL="0" marR="65094" marT="26037" marB="195283">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581349169"/>
                  </a:ext>
                </a:extLst>
              </a:tr>
              <a:tr h="744232">
                <a:tc>
                  <a:txBody>
                    <a:bodyPr/>
                    <a:lstStyle/>
                    <a:p>
                      <a:pPr algn="ctr">
                        <a:lnSpc>
                          <a:spcPct val="115000"/>
                        </a:lnSpc>
                      </a:pPr>
                      <a:r>
                        <a:rPr lang="en-IN" sz="1500" cap="none" spc="0">
                          <a:solidFill>
                            <a:schemeClr val="tx1"/>
                          </a:solidFill>
                          <a:effectLst/>
                          <a:latin typeface="+mn-lt"/>
                          <a:ea typeface="Arial" panose="020B0604020202020204" pitchFamily="34" charset="0"/>
                        </a:rPr>
                        <a:t>Murali Yaswanth Motamarri (700741647)</a:t>
                      </a:r>
                    </a:p>
                  </a:txBody>
                  <a:tcPr marL="0" marR="65094" marT="26037" marB="195283">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lnSpc>
                          <a:spcPct val="115000"/>
                        </a:lnSpc>
                      </a:pPr>
                      <a:r>
                        <a:rPr lang="en-IN" sz="1500" cap="none" spc="0">
                          <a:solidFill>
                            <a:schemeClr val="tx1"/>
                          </a:solidFill>
                          <a:effectLst/>
                          <a:latin typeface="+mn-lt"/>
                          <a:ea typeface="Arial" panose="020B0604020202020204" pitchFamily="34" charset="0"/>
                        </a:rPr>
                        <a:t>Data Collection, Cleaning the data and Documentation</a:t>
                      </a:r>
                    </a:p>
                  </a:txBody>
                  <a:tcPr marL="0" marR="65094" marT="26037" marB="195283">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500" cap="none" spc="0">
                          <a:solidFill>
                            <a:schemeClr val="tx1"/>
                          </a:solidFill>
                          <a:latin typeface="+mn-lt"/>
                        </a:rPr>
                        <a:t>25%</a:t>
                      </a:r>
                      <a:endParaRPr lang="en-IN" sz="1500" cap="none" spc="0">
                        <a:solidFill>
                          <a:schemeClr val="tx1"/>
                        </a:solidFill>
                        <a:latin typeface="+mn-lt"/>
                      </a:endParaRPr>
                    </a:p>
                  </a:txBody>
                  <a:tcPr marL="0" marR="65094" marT="26037" marB="195283">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643670107"/>
                  </a:ext>
                </a:extLst>
              </a:tr>
              <a:tr h="744232">
                <a:tc>
                  <a:txBody>
                    <a:bodyPr/>
                    <a:lstStyle/>
                    <a:p>
                      <a:pPr algn="ctr">
                        <a:lnSpc>
                          <a:spcPct val="115000"/>
                        </a:lnSpc>
                      </a:pPr>
                      <a:r>
                        <a:rPr lang="en-IN" sz="1500" cap="none" spc="0">
                          <a:solidFill>
                            <a:schemeClr val="tx1"/>
                          </a:solidFill>
                          <a:effectLst/>
                          <a:latin typeface="+mn-lt"/>
                          <a:ea typeface="Arial" panose="020B0604020202020204" pitchFamily="34" charset="0"/>
                        </a:rPr>
                        <a:t>Uttam Kumar Gowda Matta (700740581)</a:t>
                      </a: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15000"/>
                        </a:lnSpc>
                      </a:pPr>
                      <a:r>
                        <a:rPr lang="en-IN" sz="1500" cap="none" spc="0">
                          <a:solidFill>
                            <a:schemeClr val="tx1"/>
                          </a:solidFill>
                          <a:effectLst/>
                          <a:latin typeface="+mn-lt"/>
                          <a:ea typeface="Arial" panose="020B0604020202020204" pitchFamily="34" charset="0"/>
                        </a:rPr>
                        <a:t>Feature Extraction and Documentation</a:t>
                      </a: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500" cap="none" spc="0">
                          <a:solidFill>
                            <a:schemeClr val="tx1"/>
                          </a:solidFill>
                          <a:latin typeface="+mn-lt"/>
                        </a:rPr>
                        <a:t>25%</a:t>
                      </a:r>
                      <a:endParaRPr lang="en-IN" sz="1500" cap="none" spc="0">
                        <a:solidFill>
                          <a:schemeClr val="tx1"/>
                        </a:solidFill>
                        <a:latin typeface="+mn-lt"/>
                      </a:endParaRP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88331249"/>
                  </a:ext>
                </a:extLst>
              </a:tr>
              <a:tr h="744232">
                <a:tc>
                  <a:txBody>
                    <a:bodyPr/>
                    <a:lstStyle/>
                    <a:p>
                      <a:pPr algn="ctr">
                        <a:lnSpc>
                          <a:spcPct val="115000"/>
                        </a:lnSpc>
                      </a:pPr>
                      <a:r>
                        <a:rPr lang="en-IN" sz="1500" cap="none" spc="0">
                          <a:solidFill>
                            <a:schemeClr val="tx1"/>
                          </a:solidFill>
                          <a:effectLst/>
                          <a:latin typeface="+mn-lt"/>
                          <a:ea typeface="Arial" panose="020B0604020202020204" pitchFamily="34" charset="0"/>
                        </a:rPr>
                        <a:t>Chaitanya </a:t>
                      </a:r>
                      <a:r>
                        <a:rPr lang="en-IN" sz="1500" cap="none" spc="0" err="1">
                          <a:solidFill>
                            <a:schemeClr val="tx1"/>
                          </a:solidFill>
                          <a:effectLst/>
                          <a:latin typeface="+mn-lt"/>
                          <a:ea typeface="Arial" panose="020B0604020202020204" pitchFamily="34" charset="0"/>
                        </a:rPr>
                        <a:t>Kamlekar</a:t>
                      </a:r>
                      <a:r>
                        <a:rPr lang="en-IN" sz="1500" cap="none" spc="0">
                          <a:solidFill>
                            <a:schemeClr val="tx1"/>
                          </a:solidFill>
                          <a:effectLst/>
                          <a:latin typeface="+mn-lt"/>
                          <a:ea typeface="Arial" panose="020B0604020202020204" pitchFamily="34" charset="0"/>
                        </a:rPr>
                        <a:t> (700741248)</a:t>
                      </a:r>
                    </a:p>
                  </a:txBody>
                  <a:tcPr marL="0" marR="65094" marT="26037" marB="195283">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lnSpc>
                          <a:spcPct val="115000"/>
                        </a:lnSpc>
                      </a:pPr>
                      <a:r>
                        <a:rPr lang="en-IN" sz="1500" cap="none" spc="0">
                          <a:solidFill>
                            <a:schemeClr val="tx1"/>
                          </a:solidFill>
                          <a:effectLst/>
                          <a:latin typeface="+mn-lt"/>
                          <a:ea typeface="Arial" panose="020B0604020202020204" pitchFamily="34" charset="0"/>
                        </a:rPr>
                        <a:t>Implementing Machine Learning Algorithms and Documentation</a:t>
                      </a:r>
                    </a:p>
                  </a:txBody>
                  <a:tcPr marL="0" marR="65094" marT="26037" marB="195283">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500" cap="none" spc="0">
                          <a:solidFill>
                            <a:schemeClr val="tx1"/>
                          </a:solidFill>
                          <a:latin typeface="+mn-lt"/>
                        </a:rPr>
                        <a:t>25%</a:t>
                      </a:r>
                      <a:endParaRPr lang="en-IN" sz="1500" cap="none" spc="0">
                        <a:solidFill>
                          <a:schemeClr val="tx1"/>
                        </a:solidFill>
                        <a:latin typeface="+mn-lt"/>
                      </a:endParaRPr>
                    </a:p>
                  </a:txBody>
                  <a:tcPr marL="0" marR="65094" marT="26037" marB="195283">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311603510"/>
                  </a:ext>
                </a:extLst>
              </a:tr>
              <a:tr h="744232">
                <a:tc>
                  <a:txBody>
                    <a:bodyPr/>
                    <a:lstStyle/>
                    <a:p>
                      <a:pPr algn="ctr">
                        <a:lnSpc>
                          <a:spcPct val="115000"/>
                        </a:lnSpc>
                      </a:pPr>
                      <a:r>
                        <a:rPr lang="en-IN" sz="1500" cap="none" spc="0">
                          <a:solidFill>
                            <a:schemeClr val="tx1"/>
                          </a:solidFill>
                          <a:effectLst/>
                          <a:latin typeface="+mn-lt"/>
                          <a:ea typeface="Arial" panose="020B0604020202020204" pitchFamily="34" charset="0"/>
                        </a:rPr>
                        <a:t>Hirthik Rahul Siripurapu (700743845)</a:t>
                      </a: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lnSpc>
                          <a:spcPct val="115000"/>
                        </a:lnSpc>
                      </a:pPr>
                      <a:r>
                        <a:rPr lang="en-IN" sz="1500" cap="none" spc="0">
                          <a:solidFill>
                            <a:schemeClr val="tx1"/>
                          </a:solidFill>
                          <a:effectLst/>
                          <a:latin typeface="+mn-lt"/>
                          <a:ea typeface="Arial" panose="020B0604020202020204" pitchFamily="34" charset="0"/>
                        </a:rPr>
                        <a:t>Implementing Machine Learning Algorithms and Documentation</a:t>
                      </a: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500" cap="none" spc="0">
                          <a:solidFill>
                            <a:schemeClr val="tx1"/>
                          </a:solidFill>
                          <a:latin typeface="+mn-lt"/>
                        </a:rPr>
                        <a:t>25%</a:t>
                      </a:r>
                      <a:endParaRPr lang="en-IN" sz="1500" cap="none" spc="0">
                        <a:solidFill>
                          <a:schemeClr val="tx1"/>
                        </a:solidFill>
                        <a:latin typeface="+mn-lt"/>
                      </a:endParaRPr>
                    </a:p>
                  </a:txBody>
                  <a:tcPr marL="0" marR="65094" marT="26037" marB="195283">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62000834"/>
                  </a:ext>
                </a:extLst>
              </a:tr>
            </a:tbl>
          </a:graphicData>
        </a:graphic>
      </p:graphicFrame>
    </p:spTree>
    <p:extLst>
      <p:ext uri="{BB962C8B-B14F-4D97-AF65-F5344CB8AC3E}">
        <p14:creationId xmlns:p14="http://schemas.microsoft.com/office/powerpoint/2010/main" val="310522844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CE3-E583-CD7D-E45F-57994553887D}"/>
              </a:ext>
            </a:extLst>
          </p:cNvPr>
          <p:cNvSpPr>
            <a:spLocks noGrp="1"/>
          </p:cNvSpPr>
          <p:nvPr>
            <p:ph type="title"/>
          </p:nvPr>
        </p:nvSpPr>
        <p:spPr/>
        <p:txBody>
          <a:bodyPr/>
          <a:lstStyle/>
          <a:p>
            <a:r>
              <a:rPr lang="en-IN"/>
              <a:t>Motivation</a:t>
            </a:r>
          </a:p>
        </p:txBody>
      </p:sp>
      <p:sp>
        <p:nvSpPr>
          <p:cNvPr id="3" name="Content Placeholder 2">
            <a:extLst>
              <a:ext uri="{FF2B5EF4-FFF2-40B4-BE49-F238E27FC236}">
                <a16:creationId xmlns:a16="http://schemas.microsoft.com/office/drawing/2014/main" id="{968A5E43-E7DF-3FD3-F5AD-0E1C6D1559BB}"/>
              </a:ext>
            </a:extLst>
          </p:cNvPr>
          <p:cNvSpPr>
            <a:spLocks noGrp="1"/>
          </p:cNvSpPr>
          <p:nvPr>
            <p:ph idx="1"/>
          </p:nvPr>
        </p:nvSpPr>
        <p:spPr/>
        <p:txBody>
          <a:bodyPr>
            <a:normAutofit fontScale="92500" lnSpcReduction="10000"/>
          </a:bodyPr>
          <a:lstStyle/>
          <a:p>
            <a:pPr algn="just"/>
            <a:r>
              <a:rPr lang="en-IN" sz="1800">
                <a:effectLst/>
                <a:ea typeface="Arial" panose="020B0604020202020204" pitchFamily="34" charset="0"/>
              </a:rPr>
              <a:t>Loans play an important role in the banking sector as they are the main source of revenue for the banking industry. </a:t>
            </a:r>
          </a:p>
          <a:p>
            <a:pPr algn="just"/>
            <a:r>
              <a:rPr lang="en-IN" sz="1800">
                <a:effectLst/>
                <a:ea typeface="Arial" panose="020B0604020202020204" pitchFamily="34" charset="0"/>
              </a:rPr>
              <a:t>Banks receive multiple applications every day. Accepting loans is a crucial activity for banking organizations, and loan recovery is an essential factor in a bank's financial performance. </a:t>
            </a:r>
          </a:p>
          <a:p>
            <a:pPr algn="just"/>
            <a:r>
              <a:rPr lang="en-IN" sz="1800">
                <a:effectLst/>
                <a:ea typeface="Arial" panose="020B0604020202020204" pitchFamily="34" charset="0"/>
              </a:rPr>
              <a:t>Even though the approval is done based on rigorous verification, there is still no guarantee that the chosen applicant is the most deserving candidate among all applicants.</a:t>
            </a:r>
          </a:p>
          <a:p>
            <a:pPr algn="just"/>
            <a:r>
              <a:rPr lang="en-IN" sz="1800">
                <a:effectLst/>
                <a:ea typeface="Times New Roman" panose="02020603050405020304" pitchFamily="18" charset="0"/>
              </a:rPr>
              <a:t>Humans take a lot of time and mistakes can occur because there are many factors involved in approval of loan application. </a:t>
            </a:r>
          </a:p>
          <a:p>
            <a:pPr algn="just"/>
            <a:r>
              <a:rPr lang="en-IN" sz="1800">
                <a:effectLst/>
                <a:ea typeface="Times New Roman" panose="02020603050405020304" pitchFamily="18" charset="0"/>
              </a:rPr>
              <a:t>Hence using machine learning models trained on historical data collection plays a significant role in loan prediction.</a:t>
            </a:r>
            <a:endParaRPr lang="en-IN" sz="1800">
              <a:ea typeface="Arial" panose="020B0604020202020204" pitchFamily="34" charset="0"/>
            </a:endParaRPr>
          </a:p>
        </p:txBody>
      </p:sp>
    </p:spTree>
    <p:extLst>
      <p:ext uri="{BB962C8B-B14F-4D97-AF65-F5344CB8AC3E}">
        <p14:creationId xmlns:p14="http://schemas.microsoft.com/office/powerpoint/2010/main" val="365127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0"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A318716-4D60-0B63-F084-D42951798E71}"/>
              </a:ext>
            </a:extLst>
          </p:cNvPr>
          <p:cNvSpPr>
            <a:spLocks noGrp="1"/>
          </p:cNvSpPr>
          <p:nvPr>
            <p:ph type="title"/>
          </p:nvPr>
        </p:nvSpPr>
        <p:spPr>
          <a:xfrm>
            <a:off x="1019015" y="1140440"/>
            <a:ext cx="3059969" cy="4697413"/>
          </a:xfrm>
        </p:spPr>
        <p:txBody>
          <a:bodyPr>
            <a:normAutofit/>
          </a:bodyPr>
          <a:lstStyle/>
          <a:p>
            <a:r>
              <a:rPr lang="en-IN"/>
              <a:t>Objectives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48D54B-B7B2-2A0F-A955-ABADFE3CD1BA}"/>
              </a:ext>
            </a:extLst>
          </p:cNvPr>
          <p:cNvSpPr>
            <a:spLocks noGrp="1"/>
          </p:cNvSpPr>
          <p:nvPr>
            <p:ph idx="1"/>
          </p:nvPr>
        </p:nvSpPr>
        <p:spPr>
          <a:xfrm>
            <a:off x="5215467" y="335902"/>
            <a:ext cx="5831944" cy="6055567"/>
          </a:xfrm>
        </p:spPr>
        <p:txBody>
          <a:bodyPr>
            <a:noAutofit/>
          </a:bodyPr>
          <a:lstStyle/>
          <a:p>
            <a:pPr algn="just">
              <a:lnSpc>
                <a:spcPct val="110000"/>
              </a:lnSpc>
            </a:pPr>
            <a:r>
              <a:rPr lang="en-IN" sz="1600" dirty="0">
                <a:effectLst/>
                <a:ea typeface="Arial" panose="020B0604020202020204" pitchFamily="34" charset="0"/>
              </a:rPr>
              <a:t>The main objective of this project is to provide a quick, easy, and effective method of choosing eligible applicants and expedite the loan approval process.</a:t>
            </a:r>
          </a:p>
          <a:p>
            <a:pPr algn="just">
              <a:lnSpc>
                <a:spcPct val="110000"/>
              </a:lnSpc>
            </a:pPr>
            <a:r>
              <a:rPr lang="en-IN" sz="1600" dirty="0">
                <a:effectLst/>
                <a:ea typeface="Arial" panose="020B0604020202020204" pitchFamily="34" charset="0"/>
              </a:rPr>
              <a:t>The primary goal of this project is to approve loans for the right candidates so that the genuine person will not be affected by the approval procedure and do not get declined for the loan</a:t>
            </a:r>
            <a:r>
              <a:rPr lang="en-IN" sz="1600" dirty="0">
                <a:ea typeface="Arial" panose="020B0604020202020204" pitchFamily="34" charset="0"/>
              </a:rPr>
              <a:t>.</a:t>
            </a:r>
          </a:p>
          <a:p>
            <a:pPr algn="just">
              <a:lnSpc>
                <a:spcPct val="110000"/>
              </a:lnSpc>
            </a:pPr>
            <a:r>
              <a:rPr lang="en-IN" sz="1600" dirty="0"/>
              <a:t>In this project we compare various machine learning algorithms for predicting the loan and analyse various algorithms based on metrics.</a:t>
            </a:r>
          </a:p>
          <a:p>
            <a:pPr algn="just">
              <a:lnSpc>
                <a:spcPct val="110000"/>
              </a:lnSpc>
            </a:pPr>
            <a:r>
              <a:rPr lang="en-IN" sz="1600" dirty="0"/>
              <a:t>The following are the algorithms we used in this project.</a:t>
            </a:r>
          </a:p>
          <a:p>
            <a:pPr algn="just">
              <a:lnSpc>
                <a:spcPct val="110000"/>
              </a:lnSpc>
            </a:pPr>
            <a:r>
              <a:rPr lang="en-IN" sz="1600" dirty="0"/>
              <a:t>1. Logistic Regression</a:t>
            </a:r>
          </a:p>
          <a:p>
            <a:pPr algn="just">
              <a:lnSpc>
                <a:spcPct val="110000"/>
              </a:lnSpc>
            </a:pPr>
            <a:r>
              <a:rPr lang="en-IN" sz="1600" dirty="0"/>
              <a:t>2. K-Nearest </a:t>
            </a:r>
            <a:r>
              <a:rPr lang="en-IN" sz="1600" dirty="0" err="1"/>
              <a:t>Neighbor</a:t>
            </a:r>
            <a:r>
              <a:rPr lang="en-IN" sz="1600" dirty="0"/>
              <a:t> classifier</a:t>
            </a:r>
          </a:p>
          <a:p>
            <a:pPr algn="just">
              <a:lnSpc>
                <a:spcPct val="110000"/>
              </a:lnSpc>
            </a:pPr>
            <a:r>
              <a:rPr lang="en-IN" sz="1600" dirty="0"/>
              <a:t>3. Random Forest classifier</a:t>
            </a:r>
          </a:p>
          <a:p>
            <a:pPr algn="just">
              <a:lnSpc>
                <a:spcPct val="110000"/>
              </a:lnSpc>
            </a:pPr>
            <a:r>
              <a:rPr lang="en-IN" sz="1600" dirty="0"/>
              <a:t>4. Decision tree classifier</a:t>
            </a:r>
          </a:p>
          <a:p>
            <a:pPr algn="just">
              <a:lnSpc>
                <a:spcPct val="110000"/>
              </a:lnSpc>
            </a:pPr>
            <a:r>
              <a:rPr lang="en-IN" sz="1600" dirty="0"/>
              <a:t>5</a:t>
            </a:r>
            <a:r>
              <a:rPr lang="en-IN" sz="1600"/>
              <a:t>. </a:t>
            </a:r>
            <a:r>
              <a:rPr lang="en-IN" sz="1600" dirty="0"/>
              <a:t>Support Vector Machine</a:t>
            </a:r>
          </a:p>
        </p:txBody>
      </p:sp>
    </p:spTree>
    <p:extLst>
      <p:ext uri="{BB962C8B-B14F-4D97-AF65-F5344CB8AC3E}">
        <p14:creationId xmlns:p14="http://schemas.microsoft.com/office/powerpoint/2010/main" val="28363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204C-2704-C76A-EC58-F2CF1316EFE9}"/>
              </a:ext>
            </a:extLst>
          </p:cNvPr>
          <p:cNvSpPr>
            <a:spLocks noGrp="1"/>
          </p:cNvSpPr>
          <p:nvPr>
            <p:ph type="title"/>
          </p:nvPr>
        </p:nvSpPr>
        <p:spPr/>
        <p:txBody>
          <a:bodyPr/>
          <a:lstStyle/>
          <a:p>
            <a:r>
              <a:rPr lang="en-IN"/>
              <a:t>RELATED WORK</a:t>
            </a:r>
          </a:p>
        </p:txBody>
      </p:sp>
      <p:sp>
        <p:nvSpPr>
          <p:cNvPr id="3" name="Content Placeholder 2">
            <a:extLst>
              <a:ext uri="{FF2B5EF4-FFF2-40B4-BE49-F238E27FC236}">
                <a16:creationId xmlns:a16="http://schemas.microsoft.com/office/drawing/2014/main" id="{D914D0EE-7B1D-9680-F546-F12DB9CBD6F4}"/>
              </a:ext>
            </a:extLst>
          </p:cNvPr>
          <p:cNvSpPr>
            <a:spLocks noGrp="1"/>
          </p:cNvSpPr>
          <p:nvPr>
            <p:ph idx="1"/>
          </p:nvPr>
        </p:nvSpPr>
        <p:spPr/>
        <p:txBody>
          <a:bodyPr/>
          <a:lstStyle/>
          <a:p>
            <a:r>
              <a:rPr lang="en-US" dirty="0"/>
              <a:t>There are several financial institutions where machine learning algorithms are  being used in loan processing.</a:t>
            </a:r>
          </a:p>
          <a:p>
            <a:r>
              <a:rPr lang="en-IN" sz="2400" dirty="0">
                <a:effectLst/>
                <a:ea typeface="Arial" panose="020B0604020202020204" pitchFamily="34" charset="0"/>
              </a:rPr>
              <a:t>Machine learning algorithms are being used in companies to overcome the Risk of </a:t>
            </a:r>
            <a:r>
              <a:rPr lang="en-IN" sz="2400" dirty="0">
                <a:effectLst/>
                <a:latin typeface="Times New Roman" panose="02020603050405020304" pitchFamily="18" charset="0"/>
                <a:ea typeface="Arial" panose="020B0604020202020204" pitchFamily="34" charset="0"/>
              </a:rPr>
              <a:t>Corporate Credit, Risk of Consumer credit, Risk of Person-to-Person Lending.</a:t>
            </a:r>
            <a:endParaRPr lang="en-IN" dirty="0"/>
          </a:p>
        </p:txBody>
      </p:sp>
    </p:spTree>
    <p:extLst>
      <p:ext uri="{BB962C8B-B14F-4D97-AF65-F5344CB8AC3E}">
        <p14:creationId xmlns:p14="http://schemas.microsoft.com/office/powerpoint/2010/main" val="351271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644E-6259-9449-A069-655749ECCC1B}"/>
              </a:ext>
            </a:extLst>
          </p:cNvPr>
          <p:cNvSpPr>
            <a:spLocks noGrp="1"/>
          </p:cNvSpPr>
          <p:nvPr>
            <p:ph type="title"/>
          </p:nvPr>
        </p:nvSpPr>
        <p:spPr/>
        <p:txBody>
          <a:bodyPr/>
          <a:lstStyle/>
          <a:p>
            <a:r>
              <a:rPr lang="en-IN"/>
              <a:t>PROBLEM STATEMENT</a:t>
            </a:r>
          </a:p>
        </p:txBody>
      </p:sp>
      <p:sp>
        <p:nvSpPr>
          <p:cNvPr id="3" name="Content Placeholder 2">
            <a:extLst>
              <a:ext uri="{FF2B5EF4-FFF2-40B4-BE49-F238E27FC236}">
                <a16:creationId xmlns:a16="http://schemas.microsoft.com/office/drawing/2014/main" id="{01E1A89E-F97C-671B-055B-7091CD895445}"/>
              </a:ext>
            </a:extLst>
          </p:cNvPr>
          <p:cNvSpPr>
            <a:spLocks noGrp="1"/>
          </p:cNvSpPr>
          <p:nvPr>
            <p:ph idx="1"/>
          </p:nvPr>
        </p:nvSpPr>
        <p:spPr/>
        <p:txBody>
          <a:bodyPr vert="horz" lIns="91440" tIns="45720" rIns="91440" bIns="45720" rtlCol="0" anchor="t">
            <a:normAutofit fontScale="92500" lnSpcReduction="20000"/>
          </a:bodyPr>
          <a:lstStyle/>
          <a:p>
            <a:pPr algn="just"/>
            <a:r>
              <a:rPr lang="en-IN" sz="1800">
                <a:latin typeface="TW Cen MT"/>
                <a:cs typeface="Arial"/>
              </a:rPr>
              <a:t>There are various kinds of loans such as personal loan, business loan, vehicle loans, etc., </a:t>
            </a:r>
            <a:endParaRPr lang="en-IN" sz="1800">
              <a:latin typeface="TW Cen MT"/>
            </a:endParaRPr>
          </a:p>
          <a:p>
            <a:pPr algn="just"/>
            <a:r>
              <a:rPr lang="en-IN" sz="1800">
                <a:latin typeface="TW Cen MT"/>
                <a:cs typeface="Arial"/>
              </a:rPr>
              <a:t>The eligibility of a customer is verified before approving any loan. </a:t>
            </a:r>
            <a:endParaRPr lang="en-IN" sz="1800">
              <a:latin typeface="TW Cen MT"/>
            </a:endParaRPr>
          </a:p>
          <a:p>
            <a:pPr algn="just"/>
            <a:r>
              <a:rPr lang="en-IN" sz="1800">
                <a:latin typeface="TW Cen MT"/>
                <a:cs typeface="Arial"/>
              </a:rPr>
              <a:t>The customers are required to fill a form with several details and to verify all those details manually, is a hectic task and requires a lot of man-power and time.</a:t>
            </a:r>
            <a:endParaRPr lang="en-IN" sz="1800">
              <a:latin typeface="TW Cen MT"/>
            </a:endParaRPr>
          </a:p>
          <a:p>
            <a:pPr algn="just"/>
            <a:r>
              <a:rPr lang="en-IN" sz="1800">
                <a:latin typeface="TW Cen MT"/>
                <a:cs typeface="Arial"/>
              </a:rPr>
              <a:t>By using these machine learning algorithms, we can point out the customers who are eligible for the loan and banks can concentrate on those customers, saving time and which helps in building customer satisfaction.</a:t>
            </a:r>
            <a:endParaRPr lang="en-IN" sz="1800">
              <a:latin typeface="TW Cen MT"/>
            </a:endParaRPr>
          </a:p>
          <a:p>
            <a:pPr algn="just"/>
            <a:r>
              <a:rPr lang="en-US" sz="1800">
                <a:latin typeface="TW Cen MT"/>
                <a:ea typeface="+mn-lt"/>
                <a:cs typeface="+mn-lt"/>
              </a:rPr>
              <a:t>However, the advantages can only be realized if the bank has a strong model to precisely predict which customer's loan it should approve and which to reject, in order to reduce the risk of loan default.</a:t>
            </a:r>
            <a:br>
              <a:rPr lang="en-US"/>
            </a:br>
            <a:br>
              <a:rPr lang="en-US"/>
            </a:br>
            <a:endParaRPr lang="en-US"/>
          </a:p>
        </p:txBody>
      </p:sp>
    </p:spTree>
    <p:extLst>
      <p:ext uri="{BB962C8B-B14F-4D97-AF65-F5344CB8AC3E}">
        <p14:creationId xmlns:p14="http://schemas.microsoft.com/office/powerpoint/2010/main" val="17349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4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246" name="Group 126">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8"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29"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0"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1"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32"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3"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4"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5"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6"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7"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8"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9"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0"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1"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2"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3"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4"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5"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6"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7"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9"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0"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1"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2"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3"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4"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5"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6"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57"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8"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9"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0"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1"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2"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3"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4"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5"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6"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7"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69"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1"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2"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3"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4"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5"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6"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7"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8"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9"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80"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81"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E5DDE1A-6CD7-61D6-0B96-628F057E3EAF}"/>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t>Proposed Solution</a:t>
            </a:r>
          </a:p>
        </p:txBody>
      </p:sp>
      <p:sp>
        <p:nvSpPr>
          <p:cNvPr id="24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imeline&#10;&#10;Description automatically generated">
            <a:extLst>
              <a:ext uri="{FF2B5EF4-FFF2-40B4-BE49-F238E27FC236}">
                <a16:creationId xmlns:a16="http://schemas.microsoft.com/office/drawing/2014/main" id="{8253497B-9A0D-5791-CF01-AE1A89A2A472}"/>
              </a:ext>
            </a:extLst>
          </p:cNvPr>
          <p:cNvPicPr>
            <a:picLocks noChangeAspect="1"/>
          </p:cNvPicPr>
          <p:nvPr/>
        </p:nvPicPr>
        <p:blipFill rotWithShape="1">
          <a:blip r:embed="rId4"/>
          <a:srcRect t="4526" b="7113"/>
          <a:stretch/>
        </p:blipFill>
        <p:spPr>
          <a:xfrm>
            <a:off x="1118988" y="1136606"/>
            <a:ext cx="6112382" cy="4577297"/>
          </a:xfrm>
          <a:prstGeom prst="rect">
            <a:avLst/>
          </a:prstGeom>
        </p:spPr>
      </p:pic>
    </p:spTree>
    <p:extLst>
      <p:ext uri="{BB962C8B-B14F-4D97-AF65-F5344CB8AC3E}">
        <p14:creationId xmlns:p14="http://schemas.microsoft.com/office/powerpoint/2010/main" val="279058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58508F-CFE9-BE89-82CB-20CD6C93E3C4}"/>
              </a:ext>
            </a:extLst>
          </p:cNvPr>
          <p:cNvSpPr txBox="1">
            <a:spLocks/>
          </p:cNvSpPr>
          <p:nvPr/>
        </p:nvSpPr>
        <p:spPr>
          <a:xfrm>
            <a:off x="1141413" y="618518"/>
            <a:ext cx="9905998" cy="62750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RESULTS and SIMULATIONS </a:t>
            </a:r>
          </a:p>
        </p:txBody>
      </p:sp>
      <p:sp>
        <p:nvSpPr>
          <p:cNvPr id="4" name="TextBox 3">
            <a:extLst>
              <a:ext uri="{FF2B5EF4-FFF2-40B4-BE49-F238E27FC236}">
                <a16:creationId xmlns:a16="http://schemas.microsoft.com/office/drawing/2014/main" id="{340BA6F6-72C0-6964-02B6-D5388CD9F1CF}"/>
              </a:ext>
            </a:extLst>
          </p:cNvPr>
          <p:cNvSpPr txBox="1"/>
          <p:nvPr/>
        </p:nvSpPr>
        <p:spPr>
          <a:xfrm>
            <a:off x="1212272" y="1434934"/>
            <a:ext cx="10056915" cy="47130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6" name="Table 5">
            <a:extLst>
              <a:ext uri="{FF2B5EF4-FFF2-40B4-BE49-F238E27FC236}">
                <a16:creationId xmlns:a16="http://schemas.microsoft.com/office/drawing/2014/main" id="{8593A4BB-46BC-965C-FFB4-6470652B124A}"/>
              </a:ext>
            </a:extLst>
          </p:cNvPr>
          <p:cNvGraphicFramePr>
            <a:graphicFrameLocks noGrp="1"/>
          </p:cNvGraphicFramePr>
          <p:nvPr>
            <p:extLst>
              <p:ext uri="{D42A27DB-BD31-4B8C-83A1-F6EECF244321}">
                <p14:modId xmlns:p14="http://schemas.microsoft.com/office/powerpoint/2010/main" val="19812943"/>
              </p:ext>
            </p:extLst>
          </p:nvPr>
        </p:nvGraphicFramePr>
        <p:xfrm>
          <a:off x="1385454" y="1484415"/>
          <a:ext cx="4528044" cy="2847496"/>
        </p:xfrm>
        <a:graphic>
          <a:graphicData uri="http://schemas.openxmlformats.org/drawingml/2006/table">
            <a:tbl>
              <a:tblPr firstRow="1" firstCol="1" lastRow="1" lastCol="1" bandRow="1" bandCol="1">
                <a:tableStyleId>{5C22544A-7EE6-4342-B048-85BDC9FD1C3A}</a:tableStyleId>
              </a:tblPr>
              <a:tblGrid>
                <a:gridCol w="1124421">
                  <a:extLst>
                    <a:ext uri="{9D8B030D-6E8A-4147-A177-3AD203B41FA5}">
                      <a16:colId xmlns:a16="http://schemas.microsoft.com/office/drawing/2014/main" val="258755849"/>
                    </a:ext>
                  </a:extLst>
                </a:gridCol>
                <a:gridCol w="907822">
                  <a:extLst>
                    <a:ext uri="{9D8B030D-6E8A-4147-A177-3AD203B41FA5}">
                      <a16:colId xmlns:a16="http://schemas.microsoft.com/office/drawing/2014/main" val="171905093"/>
                    </a:ext>
                  </a:extLst>
                </a:gridCol>
                <a:gridCol w="966018">
                  <a:extLst>
                    <a:ext uri="{9D8B030D-6E8A-4147-A177-3AD203B41FA5}">
                      <a16:colId xmlns:a16="http://schemas.microsoft.com/office/drawing/2014/main" val="2825243238"/>
                    </a:ext>
                  </a:extLst>
                </a:gridCol>
                <a:gridCol w="675048">
                  <a:extLst>
                    <a:ext uri="{9D8B030D-6E8A-4147-A177-3AD203B41FA5}">
                      <a16:colId xmlns:a16="http://schemas.microsoft.com/office/drawing/2014/main" val="2728168675"/>
                    </a:ext>
                  </a:extLst>
                </a:gridCol>
                <a:gridCol w="854735">
                  <a:extLst>
                    <a:ext uri="{9D8B030D-6E8A-4147-A177-3AD203B41FA5}">
                      <a16:colId xmlns:a16="http://schemas.microsoft.com/office/drawing/2014/main" val="1613558504"/>
                    </a:ext>
                  </a:extLst>
                </a:gridCol>
              </a:tblGrid>
              <a:tr h="290561">
                <a:tc rowSpan="2">
                  <a:txBody>
                    <a:bodyPr/>
                    <a:lstStyle/>
                    <a:p>
                      <a:pPr marL="160020" marR="154940" lvl="0" indent="0" algn="ctr">
                        <a:lnSpc>
                          <a:spcPct val="100000"/>
                        </a:lnSpc>
                        <a:spcAft>
                          <a:spcPts val="0"/>
                        </a:spcAft>
                        <a:buNone/>
                      </a:pPr>
                      <a:r>
                        <a:rPr lang="en-US" sz="1200">
                          <a:effectLst/>
                          <a:latin typeface="Times New Roman"/>
                        </a:rPr>
                        <a:t>Machine</a:t>
                      </a:r>
                      <a:r>
                        <a:rPr lang="en-US" sz="1200" spc="75">
                          <a:effectLst/>
                          <a:latin typeface="Times New Roman"/>
                        </a:rPr>
                        <a:t> </a:t>
                      </a:r>
                      <a:r>
                        <a:rPr lang="en-US" sz="1200" b="1" kern="1200">
                          <a:solidFill>
                            <a:schemeClr val="lt1"/>
                          </a:solidFill>
                          <a:effectLst/>
                          <a:latin typeface="Times New Roman"/>
                          <a:ea typeface="+mn-ea"/>
                          <a:cs typeface="+mn-cs"/>
                        </a:rPr>
                        <a:t>Learning</a:t>
                      </a:r>
                    </a:p>
                    <a:p>
                      <a:pPr marL="160020" marR="154940" lvl="0" indent="0" algn="ctr">
                        <a:lnSpc>
                          <a:spcPct val="100000"/>
                        </a:lnSpc>
                        <a:spcAft>
                          <a:spcPts val="0"/>
                        </a:spcAft>
                        <a:buNone/>
                      </a:pPr>
                      <a:r>
                        <a:rPr lang="en-US" sz="1200" b="1" kern="1200">
                          <a:solidFill>
                            <a:schemeClr val="lt1"/>
                          </a:solidFill>
                          <a:effectLst/>
                          <a:latin typeface="Times New Roman"/>
                          <a:ea typeface="+mn-ea"/>
                          <a:cs typeface="+mn-cs"/>
                        </a:rPr>
                        <a:t>Classifiers</a:t>
                      </a:r>
                    </a:p>
                  </a:txBody>
                  <a:tcPr marL="0" marR="0" marT="0" marB="0" anchor="ctr">
                    <a:solidFill>
                      <a:schemeClr val="accent1">
                        <a:lumMod val="75000"/>
                      </a:schemeClr>
                    </a:solidFill>
                  </a:tcPr>
                </a:tc>
                <a:tc gridSpan="4">
                  <a:txBody>
                    <a:bodyPr/>
                    <a:lstStyle/>
                    <a:p>
                      <a:pPr marL="672465" algn="ctr">
                        <a:spcAft>
                          <a:spcPts val="0"/>
                        </a:spcAft>
                      </a:pPr>
                      <a:r>
                        <a:rPr lang="en-US" sz="1200">
                          <a:effectLst/>
                          <a:latin typeface="Times New Roman"/>
                        </a:rPr>
                        <a:t>Evaluation</a:t>
                      </a:r>
                      <a:r>
                        <a:rPr lang="en-US" sz="1200" spc="75">
                          <a:effectLst/>
                          <a:latin typeface="Times New Roman"/>
                        </a:rPr>
                        <a:t> </a:t>
                      </a:r>
                      <a:r>
                        <a:rPr lang="en-US" sz="1200">
                          <a:effectLst/>
                          <a:latin typeface="Times New Roman"/>
                        </a:rPr>
                        <a:t>Metrics</a:t>
                      </a:r>
                    </a:p>
                  </a:txBody>
                  <a:tcPr marL="0" marR="0" marT="0" marB="0" anchor="ct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7930246"/>
                  </a:ext>
                </a:extLst>
              </a:tr>
              <a:tr h="256378">
                <a:tc vMerge="1">
                  <a:txBody>
                    <a:bodyPr/>
                    <a:lstStyle/>
                    <a:p>
                      <a:endParaRPr lang="en-US"/>
                    </a:p>
                  </a:txBody>
                  <a:tcPr/>
                </a:tc>
                <a:tc>
                  <a:txBody>
                    <a:bodyPr/>
                    <a:lstStyle/>
                    <a:p>
                      <a:pPr algn="ctr">
                        <a:lnSpc>
                          <a:spcPts val="745"/>
                        </a:lnSpc>
                      </a:pPr>
                      <a:r>
                        <a:rPr lang="en-US" sz="1100">
                          <a:solidFill>
                            <a:schemeClr val="bg1"/>
                          </a:solidFill>
                          <a:effectLst/>
                          <a:latin typeface="Times New Roman"/>
                        </a:rPr>
                        <a:t>Accuracy (%)</a:t>
                      </a:r>
                    </a:p>
                  </a:txBody>
                  <a:tcPr marL="0" marR="0" marT="0" marB="0" anchor="ctr">
                    <a:solidFill>
                      <a:schemeClr val="accent1">
                        <a:lumMod val="60000"/>
                        <a:lumOff val="40000"/>
                      </a:schemeClr>
                    </a:solidFill>
                  </a:tcPr>
                </a:tc>
                <a:tc>
                  <a:txBody>
                    <a:bodyPr/>
                    <a:lstStyle/>
                    <a:p>
                      <a:pPr algn="ctr">
                        <a:lnSpc>
                          <a:spcPts val="745"/>
                        </a:lnSpc>
                      </a:pPr>
                      <a:r>
                        <a:rPr lang="en-US" sz="1100">
                          <a:solidFill>
                            <a:schemeClr val="bg1"/>
                          </a:solidFill>
                          <a:effectLst/>
                          <a:latin typeface="Times New Roman"/>
                        </a:rPr>
                        <a:t>Precision</a:t>
                      </a:r>
                    </a:p>
                  </a:txBody>
                  <a:tcPr marL="0" marR="0" marT="0" marB="0" anchor="ctr">
                    <a:solidFill>
                      <a:schemeClr val="accent1">
                        <a:lumMod val="60000"/>
                        <a:lumOff val="40000"/>
                      </a:schemeClr>
                    </a:solidFill>
                  </a:tcPr>
                </a:tc>
                <a:tc>
                  <a:txBody>
                    <a:bodyPr/>
                    <a:lstStyle/>
                    <a:p>
                      <a:pPr marR="57785" algn="ctr">
                        <a:lnSpc>
                          <a:spcPts val="745"/>
                        </a:lnSpc>
                      </a:pPr>
                      <a:r>
                        <a:rPr lang="en-US" sz="1100">
                          <a:solidFill>
                            <a:schemeClr val="bg1"/>
                          </a:solidFill>
                          <a:effectLst/>
                          <a:latin typeface="Times New Roman"/>
                        </a:rPr>
                        <a:t>Recall</a:t>
                      </a:r>
                    </a:p>
                  </a:txBody>
                  <a:tcPr marL="0" marR="0" marT="0" marB="0" anchor="ctr">
                    <a:solidFill>
                      <a:schemeClr val="accent1">
                        <a:lumMod val="60000"/>
                        <a:lumOff val="40000"/>
                      </a:schemeClr>
                    </a:solidFill>
                  </a:tcPr>
                </a:tc>
                <a:tc>
                  <a:txBody>
                    <a:bodyPr/>
                    <a:lstStyle/>
                    <a:p>
                      <a:pPr marL="62230" marR="57150" algn="ctr">
                        <a:lnSpc>
                          <a:spcPts val="745"/>
                        </a:lnSpc>
                        <a:spcAft>
                          <a:spcPts val="0"/>
                        </a:spcAft>
                      </a:pPr>
                      <a:r>
                        <a:rPr lang="en-US" sz="1100" b="0">
                          <a:solidFill>
                            <a:schemeClr val="bg1"/>
                          </a:solidFill>
                          <a:effectLst/>
                          <a:latin typeface="Times New Roman"/>
                        </a:rPr>
                        <a:t>F1</a:t>
                      </a:r>
                      <a:r>
                        <a:rPr lang="en-US" sz="1100" b="0" spc="85">
                          <a:solidFill>
                            <a:schemeClr val="bg1"/>
                          </a:solidFill>
                          <a:effectLst/>
                          <a:latin typeface="Times New Roman"/>
                        </a:rPr>
                        <a:t> </a:t>
                      </a:r>
                      <a:r>
                        <a:rPr lang="en-US" sz="1100" b="0">
                          <a:solidFill>
                            <a:schemeClr val="bg1"/>
                          </a:solidFill>
                          <a:effectLst/>
                          <a:latin typeface="Times New Roman"/>
                        </a:rPr>
                        <a:t>score</a:t>
                      </a:r>
                    </a:p>
                  </a:txBody>
                  <a:tcPr marL="0" marR="0" marT="0" marB="0" anchor="ctr">
                    <a:solidFill>
                      <a:schemeClr val="accent1">
                        <a:lumMod val="60000"/>
                        <a:lumOff val="40000"/>
                      </a:schemeClr>
                    </a:solidFill>
                  </a:tcPr>
                </a:tc>
                <a:extLst>
                  <a:ext uri="{0D108BD9-81ED-4DB2-BD59-A6C34878D82A}">
                    <a16:rowId xmlns:a16="http://schemas.microsoft.com/office/drawing/2014/main" val="4160740910"/>
                  </a:ext>
                </a:extLst>
              </a:tr>
              <a:tr h="290561">
                <a:tc>
                  <a:txBody>
                    <a:bodyPr/>
                    <a:lstStyle/>
                    <a:p>
                      <a:pPr algn="ctr"/>
                      <a:r>
                        <a:rPr lang="en-US" sz="1050">
                          <a:effectLst/>
                          <a:latin typeface="Times New Roman"/>
                        </a:rPr>
                        <a:t>Logistic</a:t>
                      </a:r>
                      <a:r>
                        <a:rPr lang="en-US" sz="1050" spc="55">
                          <a:effectLst/>
                          <a:latin typeface="Times New Roman"/>
                        </a:rPr>
                        <a:t> </a:t>
                      </a:r>
                      <a:r>
                        <a:rPr lang="en-US" sz="1050">
                          <a:effectLst/>
                          <a:latin typeface="Times New Roman"/>
                        </a:rPr>
                        <a:t>Regression</a:t>
                      </a:r>
                    </a:p>
                  </a:txBody>
                  <a:tcPr marL="0" marR="0" marT="0" marB="0" anchor="ctr"/>
                </a:tc>
                <a:tc>
                  <a:txBody>
                    <a:bodyPr/>
                    <a:lstStyle/>
                    <a:p>
                      <a:pPr algn="ctr"/>
                      <a:r>
                        <a:rPr lang="en-US" sz="1100" b="0">
                          <a:solidFill>
                            <a:schemeClr val="bg1"/>
                          </a:solidFill>
                          <a:effectLst/>
                          <a:latin typeface="Times New Roman"/>
                        </a:rPr>
                        <a:t>99.35</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0.9935</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0.9935</a:t>
                      </a:r>
                    </a:p>
                  </a:txBody>
                  <a:tcPr marL="0" marR="0" marT="0" marB="0" anchor="ctr">
                    <a:solidFill>
                      <a:schemeClr val="accent1">
                        <a:lumMod val="40000"/>
                        <a:lumOff val="60000"/>
                      </a:schemeClr>
                    </a:solidFill>
                  </a:tcPr>
                </a:tc>
                <a:tc>
                  <a:txBody>
                    <a:bodyPr/>
                    <a:lstStyle/>
                    <a:p>
                      <a:pPr marL="62230" marR="57150" algn="ctr">
                        <a:spcAft>
                          <a:spcPts val="0"/>
                        </a:spcAft>
                      </a:pPr>
                      <a:r>
                        <a:rPr lang="en-US" sz="1100" b="0">
                          <a:solidFill>
                            <a:schemeClr val="bg1"/>
                          </a:solidFill>
                          <a:effectLst/>
                          <a:latin typeface="Times New Roman"/>
                        </a:rPr>
                        <a:t>0.9934</a:t>
                      </a:r>
                    </a:p>
                  </a:txBody>
                  <a:tcPr marL="0" marR="0" marT="0" marB="0" anchor="ctr">
                    <a:solidFill>
                      <a:schemeClr val="accent1">
                        <a:lumMod val="40000"/>
                        <a:lumOff val="60000"/>
                      </a:schemeClr>
                    </a:solidFill>
                  </a:tcPr>
                </a:tc>
                <a:extLst>
                  <a:ext uri="{0D108BD9-81ED-4DB2-BD59-A6C34878D82A}">
                    <a16:rowId xmlns:a16="http://schemas.microsoft.com/office/drawing/2014/main" val="2364270431"/>
                  </a:ext>
                </a:extLst>
              </a:tr>
              <a:tr h="290561">
                <a:tc>
                  <a:txBody>
                    <a:bodyPr/>
                    <a:lstStyle/>
                    <a:p>
                      <a:pPr marR="109855" algn="ctr">
                        <a:spcAft>
                          <a:spcPts val="0"/>
                        </a:spcAft>
                      </a:pPr>
                      <a:r>
                        <a:rPr lang="en-US" sz="1050">
                          <a:effectLst/>
                          <a:latin typeface="Times New Roman"/>
                        </a:rPr>
                        <a:t>Decision Tree</a:t>
                      </a:r>
                    </a:p>
                  </a:txBody>
                  <a:tcPr marL="0" marR="0" marT="0" marB="0" anchor="ctr"/>
                </a:tc>
                <a:tc>
                  <a:txBody>
                    <a:bodyPr/>
                    <a:lstStyle/>
                    <a:p>
                      <a:pPr algn="ctr"/>
                      <a:r>
                        <a:rPr lang="en-US" sz="1100" b="0">
                          <a:solidFill>
                            <a:schemeClr val="bg1"/>
                          </a:solidFill>
                          <a:effectLst/>
                          <a:latin typeface="Times New Roman"/>
                        </a:rPr>
                        <a:t>100</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1.0</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1.0</a:t>
                      </a:r>
                    </a:p>
                  </a:txBody>
                  <a:tcPr marL="0" marR="0" marT="0" marB="0" anchor="ctr">
                    <a:solidFill>
                      <a:schemeClr val="accent1">
                        <a:lumMod val="40000"/>
                        <a:lumOff val="60000"/>
                      </a:schemeClr>
                    </a:solidFill>
                  </a:tcPr>
                </a:tc>
                <a:tc>
                  <a:txBody>
                    <a:bodyPr/>
                    <a:lstStyle/>
                    <a:p>
                      <a:pPr marL="62230" marR="57150" algn="ctr">
                        <a:spcAft>
                          <a:spcPts val="0"/>
                        </a:spcAft>
                      </a:pPr>
                      <a:r>
                        <a:rPr lang="en-US" sz="1100" b="0">
                          <a:solidFill>
                            <a:schemeClr val="bg1"/>
                          </a:solidFill>
                          <a:effectLst/>
                          <a:latin typeface="Times New Roman"/>
                        </a:rPr>
                        <a:t>1.0</a:t>
                      </a:r>
                    </a:p>
                  </a:txBody>
                  <a:tcPr marL="0" marR="0" marT="0" marB="0" anchor="ctr">
                    <a:solidFill>
                      <a:schemeClr val="accent1">
                        <a:lumMod val="40000"/>
                        <a:lumOff val="60000"/>
                      </a:schemeClr>
                    </a:solidFill>
                  </a:tcPr>
                </a:tc>
                <a:extLst>
                  <a:ext uri="{0D108BD9-81ED-4DB2-BD59-A6C34878D82A}">
                    <a16:rowId xmlns:a16="http://schemas.microsoft.com/office/drawing/2014/main" val="4275499530"/>
                  </a:ext>
                </a:extLst>
              </a:tr>
              <a:tr h="572578">
                <a:tc>
                  <a:txBody>
                    <a:bodyPr/>
                    <a:lstStyle/>
                    <a:p>
                      <a:pPr marL="163195" algn="ctr">
                        <a:spcAft>
                          <a:spcPts val="0"/>
                        </a:spcAft>
                      </a:pPr>
                      <a:r>
                        <a:rPr lang="en-US" sz="1050">
                          <a:effectLst/>
                          <a:latin typeface="Times New Roman"/>
                        </a:rPr>
                        <a:t>Random Forest Classifier</a:t>
                      </a:r>
                    </a:p>
                  </a:txBody>
                  <a:tcPr marL="0" marR="0" marT="0" marB="0" anchor="ctr"/>
                </a:tc>
                <a:tc>
                  <a:txBody>
                    <a:bodyPr/>
                    <a:lstStyle/>
                    <a:p>
                      <a:pPr algn="ctr"/>
                      <a:r>
                        <a:rPr lang="en-US" sz="1100" b="0">
                          <a:solidFill>
                            <a:schemeClr val="bg1"/>
                          </a:solidFill>
                          <a:effectLst/>
                          <a:latin typeface="Times New Roman"/>
                        </a:rPr>
                        <a:t>100</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1.0</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1.0</a:t>
                      </a:r>
                    </a:p>
                  </a:txBody>
                  <a:tcPr marL="0" marR="0" marT="0" marB="0" anchor="ctr">
                    <a:solidFill>
                      <a:schemeClr val="accent1">
                        <a:lumMod val="40000"/>
                        <a:lumOff val="60000"/>
                      </a:schemeClr>
                    </a:solidFill>
                  </a:tcPr>
                </a:tc>
                <a:tc>
                  <a:txBody>
                    <a:bodyPr/>
                    <a:lstStyle/>
                    <a:p>
                      <a:pPr marL="62230" marR="57150" algn="ctr">
                        <a:spcAft>
                          <a:spcPts val="0"/>
                        </a:spcAft>
                      </a:pPr>
                      <a:r>
                        <a:rPr lang="en-US" sz="1100" b="0">
                          <a:solidFill>
                            <a:schemeClr val="bg1"/>
                          </a:solidFill>
                          <a:effectLst/>
                          <a:latin typeface="Times New Roman"/>
                        </a:rPr>
                        <a:t>1.0</a:t>
                      </a:r>
                    </a:p>
                  </a:txBody>
                  <a:tcPr marL="0" marR="0" marT="0" marB="0" anchor="ctr">
                    <a:solidFill>
                      <a:schemeClr val="accent1">
                        <a:lumMod val="40000"/>
                        <a:lumOff val="60000"/>
                      </a:schemeClr>
                    </a:solidFill>
                  </a:tcPr>
                </a:tc>
                <a:extLst>
                  <a:ext uri="{0D108BD9-81ED-4DB2-BD59-A6C34878D82A}">
                    <a16:rowId xmlns:a16="http://schemas.microsoft.com/office/drawing/2014/main" val="3126254640"/>
                  </a:ext>
                </a:extLst>
              </a:tr>
              <a:tr h="572578">
                <a:tc>
                  <a:txBody>
                    <a:bodyPr/>
                    <a:lstStyle/>
                    <a:p>
                      <a:pPr marL="172085" algn="ctr">
                        <a:spcAft>
                          <a:spcPts val="0"/>
                        </a:spcAft>
                      </a:pPr>
                      <a:r>
                        <a:rPr lang="en-US" sz="1050">
                          <a:effectLst/>
                          <a:latin typeface="Times New Roman"/>
                        </a:rPr>
                        <a:t>Support Vector Machine</a:t>
                      </a:r>
                    </a:p>
                  </a:txBody>
                  <a:tcPr marL="0" marR="0" marT="0" marB="0" anchor="ctr"/>
                </a:tc>
                <a:tc>
                  <a:txBody>
                    <a:bodyPr/>
                    <a:lstStyle/>
                    <a:p>
                      <a:pPr algn="ctr"/>
                      <a:r>
                        <a:rPr lang="en-US" sz="1100" b="0">
                          <a:solidFill>
                            <a:schemeClr val="bg1"/>
                          </a:solidFill>
                          <a:effectLst/>
                          <a:latin typeface="Times New Roman"/>
                        </a:rPr>
                        <a:t>68.83</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0.4737</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0.6883</a:t>
                      </a:r>
                    </a:p>
                  </a:txBody>
                  <a:tcPr marL="0" marR="0" marT="0" marB="0" anchor="ctr">
                    <a:solidFill>
                      <a:schemeClr val="accent1">
                        <a:lumMod val="40000"/>
                        <a:lumOff val="60000"/>
                      </a:schemeClr>
                    </a:solidFill>
                  </a:tcPr>
                </a:tc>
                <a:tc>
                  <a:txBody>
                    <a:bodyPr/>
                    <a:lstStyle/>
                    <a:p>
                      <a:pPr marL="62230" marR="57150" algn="ctr">
                        <a:spcAft>
                          <a:spcPts val="0"/>
                        </a:spcAft>
                      </a:pPr>
                      <a:r>
                        <a:rPr lang="en-US" sz="1100" b="0">
                          <a:solidFill>
                            <a:schemeClr val="bg1"/>
                          </a:solidFill>
                          <a:effectLst/>
                          <a:latin typeface="Times New Roman"/>
                        </a:rPr>
                        <a:t>0.5612</a:t>
                      </a:r>
                    </a:p>
                  </a:txBody>
                  <a:tcPr marL="0" marR="0" marT="0" marB="0" anchor="ctr">
                    <a:solidFill>
                      <a:schemeClr val="accent1">
                        <a:lumMod val="40000"/>
                        <a:lumOff val="60000"/>
                      </a:schemeClr>
                    </a:solidFill>
                  </a:tcPr>
                </a:tc>
                <a:extLst>
                  <a:ext uri="{0D108BD9-81ED-4DB2-BD59-A6C34878D82A}">
                    <a16:rowId xmlns:a16="http://schemas.microsoft.com/office/drawing/2014/main" val="2494048474"/>
                  </a:ext>
                </a:extLst>
              </a:tr>
              <a:tr h="572578">
                <a:tc>
                  <a:txBody>
                    <a:bodyPr/>
                    <a:lstStyle/>
                    <a:p>
                      <a:pPr marL="291465" algn="ctr">
                        <a:spcAft>
                          <a:spcPts val="0"/>
                        </a:spcAft>
                      </a:pPr>
                      <a:r>
                        <a:rPr lang="en-US" sz="1050">
                          <a:effectLst/>
                          <a:latin typeface="Times New Roman"/>
                        </a:rPr>
                        <a:t>KNeighbors Classifier</a:t>
                      </a:r>
                    </a:p>
                  </a:txBody>
                  <a:tcPr marL="0" marR="0" marT="0" marB="0" anchor="ctr"/>
                </a:tc>
                <a:tc>
                  <a:txBody>
                    <a:bodyPr/>
                    <a:lstStyle/>
                    <a:p>
                      <a:pPr algn="ctr"/>
                      <a:r>
                        <a:rPr lang="en-US" sz="1100" b="0">
                          <a:solidFill>
                            <a:schemeClr val="bg1"/>
                          </a:solidFill>
                          <a:effectLst/>
                          <a:latin typeface="Times New Roman"/>
                        </a:rPr>
                        <a:t>67.53</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0.6201</a:t>
                      </a:r>
                    </a:p>
                  </a:txBody>
                  <a:tcPr marL="0" marR="0" marT="0" marB="0" anchor="ctr">
                    <a:solidFill>
                      <a:schemeClr val="accent1">
                        <a:lumMod val="40000"/>
                        <a:lumOff val="60000"/>
                      </a:schemeClr>
                    </a:solidFill>
                  </a:tcPr>
                </a:tc>
                <a:tc>
                  <a:txBody>
                    <a:bodyPr/>
                    <a:lstStyle/>
                    <a:p>
                      <a:pPr algn="ctr"/>
                      <a:r>
                        <a:rPr lang="en-US" sz="1100" b="0">
                          <a:solidFill>
                            <a:schemeClr val="bg1"/>
                          </a:solidFill>
                          <a:effectLst/>
                          <a:latin typeface="Times New Roman"/>
                        </a:rPr>
                        <a:t>0.6753</a:t>
                      </a:r>
                    </a:p>
                  </a:txBody>
                  <a:tcPr marL="0" marR="0" marT="0" marB="0" anchor="ctr">
                    <a:solidFill>
                      <a:schemeClr val="accent1">
                        <a:lumMod val="40000"/>
                        <a:lumOff val="60000"/>
                      </a:schemeClr>
                    </a:solidFill>
                  </a:tcPr>
                </a:tc>
                <a:tc>
                  <a:txBody>
                    <a:bodyPr/>
                    <a:lstStyle/>
                    <a:p>
                      <a:pPr marL="62230" marR="57150" algn="ctr">
                        <a:spcAft>
                          <a:spcPts val="0"/>
                        </a:spcAft>
                      </a:pPr>
                      <a:r>
                        <a:rPr lang="en-US" sz="1100" b="0">
                          <a:solidFill>
                            <a:schemeClr val="bg1"/>
                          </a:solidFill>
                          <a:effectLst/>
                          <a:latin typeface="Times New Roman"/>
                        </a:rPr>
                        <a:t>0.9934</a:t>
                      </a:r>
                    </a:p>
                  </a:txBody>
                  <a:tcPr marL="0" marR="0" marT="0" marB="0" anchor="ctr">
                    <a:solidFill>
                      <a:schemeClr val="accent1">
                        <a:lumMod val="40000"/>
                        <a:lumOff val="60000"/>
                      </a:schemeClr>
                    </a:solidFill>
                  </a:tcPr>
                </a:tc>
                <a:extLst>
                  <a:ext uri="{0D108BD9-81ED-4DB2-BD59-A6C34878D82A}">
                    <a16:rowId xmlns:a16="http://schemas.microsoft.com/office/drawing/2014/main" val="1434172952"/>
                  </a:ext>
                </a:extLst>
              </a:tr>
            </a:tbl>
          </a:graphicData>
        </a:graphic>
      </p:graphicFrame>
      <p:sp>
        <p:nvSpPr>
          <p:cNvPr id="7" name="TextBox 6">
            <a:extLst>
              <a:ext uri="{FF2B5EF4-FFF2-40B4-BE49-F238E27FC236}">
                <a16:creationId xmlns:a16="http://schemas.microsoft.com/office/drawing/2014/main" id="{CE92E353-2EA4-E7B5-1F1D-23713442732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9" name="Picture 9" descr="Chart, bar chart&#10;&#10;Description automatically generated">
            <a:extLst>
              <a:ext uri="{FF2B5EF4-FFF2-40B4-BE49-F238E27FC236}">
                <a16:creationId xmlns:a16="http://schemas.microsoft.com/office/drawing/2014/main" id="{D4F9B32A-9BE9-7874-ECDB-692BB34EBEEB}"/>
              </a:ext>
            </a:extLst>
          </p:cNvPr>
          <p:cNvPicPr>
            <a:picLocks noChangeAspect="1"/>
          </p:cNvPicPr>
          <p:nvPr/>
        </p:nvPicPr>
        <p:blipFill>
          <a:blip r:embed="rId2"/>
          <a:stretch>
            <a:fillRect/>
          </a:stretch>
        </p:blipFill>
        <p:spPr>
          <a:xfrm>
            <a:off x="6248400" y="1480152"/>
            <a:ext cx="5108368" cy="4630008"/>
          </a:xfrm>
          <a:prstGeom prst="rect">
            <a:avLst/>
          </a:prstGeom>
        </p:spPr>
      </p:pic>
    </p:spTree>
    <p:extLst>
      <p:ext uri="{BB962C8B-B14F-4D97-AF65-F5344CB8AC3E}">
        <p14:creationId xmlns:p14="http://schemas.microsoft.com/office/powerpoint/2010/main" val="1569328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F39650C5E8D5948A362E6535D43774F" ma:contentTypeVersion="3" ma:contentTypeDescription="Create a new document." ma:contentTypeScope="" ma:versionID="2ad6a97061f7830e916c9de88934b5a8">
  <xsd:schema xmlns:xsd="http://www.w3.org/2001/XMLSchema" xmlns:xs="http://www.w3.org/2001/XMLSchema" xmlns:p="http://schemas.microsoft.com/office/2006/metadata/properties" xmlns:ns3="dfefd6c6-8249-4b79-8c70-36fe01688cd7" targetNamespace="http://schemas.microsoft.com/office/2006/metadata/properties" ma:root="true" ma:fieldsID="da607e6d8ed90369e6ed86e55c820932" ns3:_="">
    <xsd:import namespace="dfefd6c6-8249-4b79-8c70-36fe01688cd7"/>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efd6c6-8249-4b79-8c70-36fe01688c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fefd6c6-8249-4b79-8c70-36fe01688cd7"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DAF47532-3F12-48B0-B43C-8456E6BB6A6E}">
  <ds:schemaRefs>
    <ds:schemaRef ds:uri="dfefd6c6-8249-4b79-8c70-36fe01688c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41CBB0-BAA0-4983-8F2B-E10AF3358DA8}">
  <ds:schemaRefs>
    <ds:schemaRef ds:uri="http://purl.org/dc/elements/1.1/"/>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dfefd6c6-8249-4b79-8c70-36fe01688cd7"/>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854</Words>
  <Application>Microsoft Office PowerPoint</Application>
  <PresentationFormat>Widescreen</PresentationFormat>
  <Paragraphs>94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Times New Roman</vt:lpstr>
      <vt:lpstr>Tw Cen MT</vt:lpstr>
      <vt:lpstr>Tw Cen MT</vt:lpstr>
      <vt:lpstr>Circuit</vt:lpstr>
      <vt:lpstr>Prediction of Loan Approval using Machine Learning Algorithms </vt:lpstr>
      <vt:lpstr>Group Members</vt:lpstr>
      <vt:lpstr>Roles, responsibilities and contribution</vt:lpstr>
      <vt:lpstr>Motivation</vt:lpstr>
      <vt:lpstr>Objectives</vt:lpstr>
      <vt:lpstr>RELATED WORK</vt:lpstr>
      <vt:lpstr>PROBLEM STATEMENT</vt:lpstr>
      <vt:lpstr>Proposed Solution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Loan Approval using Machine Learning Algorithms</dc:title>
  <dc:creator>Murali Yaswanth Motamarri</dc:creator>
  <cp:lastModifiedBy>Murali Yaswanth Motamarri</cp:lastModifiedBy>
  <cp:revision>2</cp:revision>
  <dcterms:created xsi:type="dcterms:W3CDTF">2023-04-28T22:44:59Z</dcterms:created>
  <dcterms:modified xsi:type="dcterms:W3CDTF">2023-04-29T03:35:04Z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0x010100EF39650C5E8D5948A362E6535D43774F</vt:lpwstr>
  </property>
</Properties>
</file>